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72" r:id="rId11"/>
    <p:sldId id="266" r:id="rId12"/>
    <p:sldId id="267" r:id="rId13"/>
    <p:sldId id="268" r:id="rId14"/>
    <p:sldId id="270" r:id="rId15"/>
    <p:sldId id="271" r:id="rId16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1016B5-C4B6-4544-90D5-320D2561BC7D}" v="1" dt="2022-04-05T06:35:45.4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-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gnieszka Długosz" userId="69a8b2a97c0a6ac1" providerId="LiveId" clId="{0C1016B5-C4B6-4544-90D5-320D2561BC7D}"/>
    <pc:docChg chg="modSld">
      <pc:chgData name="Agnieszka Długosz" userId="69a8b2a97c0a6ac1" providerId="LiveId" clId="{0C1016B5-C4B6-4544-90D5-320D2561BC7D}" dt="2022-04-05T06:37:15.249" v="0" actId="1076"/>
      <pc:docMkLst>
        <pc:docMk/>
      </pc:docMkLst>
      <pc:sldChg chg="modSp mod">
        <pc:chgData name="Agnieszka Długosz" userId="69a8b2a97c0a6ac1" providerId="LiveId" clId="{0C1016B5-C4B6-4544-90D5-320D2561BC7D}" dt="2022-04-05T06:37:15.249" v="0" actId="1076"/>
        <pc:sldMkLst>
          <pc:docMk/>
          <pc:sldMk cId="2473132722" sldId="257"/>
        </pc:sldMkLst>
        <pc:spChg chg="mod">
          <ac:chgData name="Agnieszka Długosz" userId="69a8b2a97c0a6ac1" providerId="LiveId" clId="{0C1016B5-C4B6-4544-90D5-320D2561BC7D}" dt="2022-04-05T06:37:15.249" v="0" actId="1076"/>
          <ac:spMkLst>
            <pc:docMk/>
            <pc:sldMk cId="2473132722" sldId="257"/>
            <ac:spMk id="3" creationId="{87EB916D-E5AE-4B32-BDEE-3C7FDBC5929B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7CA59-234A-4D76-A842-91DB22CC88D1}" type="datetimeFigureOut">
              <a:rPr lang="pl-PL" smtClean="0"/>
              <a:t>05.04.2022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3E7A8-3817-453C-84EC-46FCCB0D49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7542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7CA59-234A-4D76-A842-91DB22CC88D1}" type="datetimeFigureOut">
              <a:rPr lang="pl-PL" smtClean="0"/>
              <a:t>05.04.2022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3E7A8-3817-453C-84EC-46FCCB0D49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3123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7CA59-234A-4D76-A842-91DB22CC88D1}" type="datetimeFigureOut">
              <a:rPr lang="pl-PL" smtClean="0"/>
              <a:t>05.04.2022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3E7A8-3817-453C-84EC-46FCCB0D4910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2846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7CA59-234A-4D76-A842-91DB22CC88D1}" type="datetimeFigureOut">
              <a:rPr lang="pl-PL" smtClean="0"/>
              <a:t>05.04.2022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3E7A8-3817-453C-84EC-46FCCB0D49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692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7CA59-234A-4D76-A842-91DB22CC88D1}" type="datetimeFigureOut">
              <a:rPr lang="pl-PL" smtClean="0"/>
              <a:t>05.04.2022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3E7A8-3817-453C-84EC-46FCCB0D4910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11483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7CA59-234A-4D76-A842-91DB22CC88D1}" type="datetimeFigureOut">
              <a:rPr lang="pl-PL" smtClean="0"/>
              <a:t>05.04.2022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3E7A8-3817-453C-84EC-46FCCB0D49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6630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7CA59-234A-4D76-A842-91DB22CC88D1}" type="datetimeFigureOut">
              <a:rPr lang="pl-PL" smtClean="0"/>
              <a:t>05.04.2022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3E7A8-3817-453C-84EC-46FCCB0D49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89091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7CA59-234A-4D76-A842-91DB22CC88D1}" type="datetimeFigureOut">
              <a:rPr lang="pl-PL" smtClean="0"/>
              <a:t>05.04.2022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3E7A8-3817-453C-84EC-46FCCB0D49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6359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7CA59-234A-4D76-A842-91DB22CC88D1}" type="datetimeFigureOut">
              <a:rPr lang="pl-PL" smtClean="0"/>
              <a:t>05.04.2022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3E7A8-3817-453C-84EC-46FCCB0D49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148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7CA59-234A-4D76-A842-91DB22CC88D1}" type="datetimeFigureOut">
              <a:rPr lang="pl-PL" smtClean="0"/>
              <a:t>05.04.2022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3E7A8-3817-453C-84EC-46FCCB0D49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9696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7CA59-234A-4D76-A842-91DB22CC88D1}" type="datetimeFigureOut">
              <a:rPr lang="pl-PL" smtClean="0"/>
              <a:t>05.04.2022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3E7A8-3817-453C-84EC-46FCCB0D49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8980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7CA59-234A-4D76-A842-91DB22CC88D1}" type="datetimeFigureOut">
              <a:rPr lang="pl-PL" smtClean="0"/>
              <a:t>05.04.2022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3E7A8-3817-453C-84EC-46FCCB0D49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3615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7CA59-234A-4D76-A842-91DB22CC88D1}" type="datetimeFigureOut">
              <a:rPr lang="pl-PL" smtClean="0"/>
              <a:t>05.04.2022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3E7A8-3817-453C-84EC-46FCCB0D49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4510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7CA59-234A-4D76-A842-91DB22CC88D1}" type="datetimeFigureOut">
              <a:rPr lang="pl-PL" smtClean="0"/>
              <a:t>05.04.2022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3E7A8-3817-453C-84EC-46FCCB0D49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1281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7CA59-234A-4D76-A842-91DB22CC88D1}" type="datetimeFigureOut">
              <a:rPr lang="pl-PL" smtClean="0"/>
              <a:t>05.04.2022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3E7A8-3817-453C-84EC-46FCCB0D49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22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7CA59-234A-4D76-A842-91DB22CC88D1}" type="datetimeFigureOut">
              <a:rPr lang="pl-PL" smtClean="0"/>
              <a:t>05.04.2022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3E7A8-3817-453C-84EC-46FCCB0D49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7042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7CA59-234A-4D76-A842-91DB22CC88D1}" type="datetimeFigureOut">
              <a:rPr lang="pl-PL" smtClean="0"/>
              <a:t>05.04.2022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803E7A8-3817-453C-84EC-46FCCB0D49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016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725250-813F-4159-83D1-E790053DDB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4100" y="1710268"/>
            <a:ext cx="8775700" cy="1096899"/>
          </a:xfrm>
        </p:spPr>
        <p:txBody>
          <a:bodyPr/>
          <a:lstStyle/>
          <a:p>
            <a:r>
              <a:rPr lang="pl-PL" dirty="0"/>
              <a:t>SZKOLNICTWO ZAWODOWE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EBC0F3B-74ED-4615-A5D5-F41C25067B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8600" y="2984500"/>
            <a:ext cx="7766936" cy="2874596"/>
          </a:xfrm>
        </p:spPr>
        <p:txBody>
          <a:bodyPr/>
          <a:lstStyle/>
          <a:p>
            <a:pPr algn="ctr"/>
            <a:r>
              <a:rPr lang="pl-PL" sz="2800" dirty="0"/>
              <a:t>Miasto Kielce</a:t>
            </a:r>
          </a:p>
          <a:p>
            <a:pPr algn="ctr"/>
            <a:endParaRPr lang="pl-PL" sz="2800" dirty="0"/>
          </a:p>
          <a:p>
            <a:pPr algn="ctr"/>
            <a:endParaRPr lang="pl-PL" sz="2800" dirty="0"/>
          </a:p>
          <a:p>
            <a:endParaRPr lang="pl-PL" dirty="0"/>
          </a:p>
        </p:txBody>
      </p:sp>
      <p:pic>
        <p:nvPicPr>
          <p:cNvPr id="1028" name="Picture 4" descr="Herb Kielc – Wikipedia, wolna encyklopedia">
            <a:extLst>
              <a:ext uri="{FF2B5EF4-FFF2-40B4-BE49-F238E27FC236}">
                <a16:creationId xmlns:a16="http://schemas.microsoft.com/office/drawing/2014/main" id="{74E9C9B8-7B67-406C-8DD3-3D8306599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12" y="3706812"/>
            <a:ext cx="1590675" cy="186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853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">
            <a:extLst>
              <a:ext uri="{FF2B5EF4-FFF2-40B4-BE49-F238E27FC236}">
                <a16:creationId xmlns:a16="http://schemas.microsoft.com/office/drawing/2014/main" id="{13137463-EFDD-4431-9550-1B6DA12138FB}"/>
              </a:ext>
            </a:extLst>
          </p:cNvPr>
          <p:cNvSpPr txBox="1">
            <a:spLocks/>
          </p:cNvSpPr>
          <p:nvPr/>
        </p:nvSpPr>
        <p:spPr>
          <a:xfrm>
            <a:off x="1115172" y="1050648"/>
            <a:ext cx="5691040" cy="14706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4400" b="1" dirty="0"/>
              <a:t>Zespół Szkół nr 3</a:t>
            </a:r>
          </a:p>
          <a:p>
            <a:r>
              <a:rPr lang="pl-PL" b="1" dirty="0"/>
              <a:t>Aleja Legionów 4</a:t>
            </a:r>
          </a:p>
          <a:p>
            <a:endParaRPr lang="pl-PL" b="1" dirty="0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E162BAFE-3B63-4360-986E-A852C36E7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294" y="648359"/>
            <a:ext cx="2017951" cy="2017951"/>
          </a:xfrm>
          <a:prstGeom prst="rect">
            <a:avLst/>
          </a:prstGeom>
        </p:spPr>
      </p:pic>
      <p:sp>
        <p:nvSpPr>
          <p:cNvPr id="15" name="Symbol zastępczy tekstu 2">
            <a:extLst>
              <a:ext uri="{FF2B5EF4-FFF2-40B4-BE49-F238E27FC236}">
                <a16:creationId xmlns:a16="http://schemas.microsoft.com/office/drawing/2014/main" id="{5BB028D0-FC10-4E7B-A03F-B41372C79CD6}"/>
              </a:ext>
            </a:extLst>
          </p:cNvPr>
          <p:cNvSpPr txBox="1">
            <a:spLocks/>
          </p:cNvSpPr>
          <p:nvPr/>
        </p:nvSpPr>
        <p:spPr>
          <a:xfrm>
            <a:off x="1985346" y="2806453"/>
            <a:ext cx="3511609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dirty="0"/>
              <a:t>Technikum nr 8</a:t>
            </a:r>
          </a:p>
        </p:txBody>
      </p:sp>
      <p:sp>
        <p:nvSpPr>
          <p:cNvPr id="16" name="Symbol zastępczy zawartości 3">
            <a:extLst>
              <a:ext uri="{FF2B5EF4-FFF2-40B4-BE49-F238E27FC236}">
                <a16:creationId xmlns:a16="http://schemas.microsoft.com/office/drawing/2014/main" id="{12417EA2-8637-4D8A-8FF5-7148EA30435F}"/>
              </a:ext>
            </a:extLst>
          </p:cNvPr>
          <p:cNvSpPr txBox="1">
            <a:spLocks/>
          </p:cNvSpPr>
          <p:nvPr/>
        </p:nvSpPr>
        <p:spPr>
          <a:xfrm>
            <a:off x="2481051" y="3581421"/>
            <a:ext cx="3248166" cy="1123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dirty="0"/>
              <a:t>analityk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89B71AE2-D59F-48E6-A9BA-BF2252ABD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118" y="3068600"/>
            <a:ext cx="6355882" cy="378940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AA968BE0-3D62-4ADA-90CC-FAA5656FB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5346" y="4290819"/>
            <a:ext cx="3850772" cy="256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89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121C3272-4B46-436B-B190-B15CB88B7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831759"/>
          </a:xfrm>
        </p:spPr>
        <p:txBody>
          <a:bodyPr>
            <a:normAutofit/>
          </a:bodyPr>
          <a:lstStyle/>
          <a:p>
            <a:r>
              <a:rPr lang="pl-PL" b="1" dirty="0"/>
              <a:t>Zespół Szkół Informatycznych              im. gen. Józefa Hauke-Bosaka</a:t>
            </a:r>
            <a:br>
              <a:rPr lang="pl-PL" b="1" dirty="0"/>
            </a:br>
            <a:r>
              <a:rPr lang="pl-PL" sz="2800" b="1" dirty="0"/>
              <a:t>ul. Warszawska 96</a:t>
            </a:r>
            <a:endParaRPr lang="pl-PL" b="1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07BBDB27-E88D-46B3-ADB2-58F57BC163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9983" y="2310675"/>
            <a:ext cx="4185623" cy="565690"/>
          </a:xfrm>
        </p:spPr>
        <p:txBody>
          <a:bodyPr/>
          <a:lstStyle/>
          <a:p>
            <a:r>
              <a:rPr lang="pl-PL" sz="1600" b="1" dirty="0"/>
              <a:t>           Technikum nr 7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A906DA9-90E5-483C-8A8A-4AD1A610FC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2760" y="3152437"/>
            <a:ext cx="4185623" cy="3073534"/>
          </a:xfrm>
        </p:spPr>
        <p:txBody>
          <a:bodyPr/>
          <a:lstStyle/>
          <a:p>
            <a:r>
              <a:rPr lang="pl-PL" sz="1600" dirty="0"/>
              <a:t>technik informatyk</a:t>
            </a:r>
          </a:p>
          <a:p>
            <a:r>
              <a:rPr lang="pl-PL" sz="1600" dirty="0"/>
              <a:t>technik teleinformatyk</a:t>
            </a:r>
          </a:p>
          <a:p>
            <a:r>
              <a:rPr lang="pl-PL" sz="1600" dirty="0"/>
              <a:t>technik  programista</a:t>
            </a:r>
          </a:p>
          <a:p>
            <a:r>
              <a:rPr lang="pl-PL" sz="1600" dirty="0"/>
              <a:t>technik urządzeń i systemów energetyki odnawialnej</a:t>
            </a:r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CA3915C-F5CC-43E9-97D8-93F3C21993F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90306" y="119557"/>
            <a:ext cx="2041426" cy="204142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2D6E915-6A90-4809-9638-6056A3A884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43" y="3846481"/>
            <a:ext cx="8142257" cy="301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34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1732BE00-E591-4D3B-AD7F-85AD6B822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Zespół Szkół nr 2</a:t>
            </a:r>
            <a:br>
              <a:rPr lang="pl-PL" b="1" dirty="0"/>
            </a:br>
            <a:r>
              <a:rPr lang="pl-PL" sz="2800" b="1" dirty="0"/>
              <a:t>ul. Jagiellońska 90</a:t>
            </a:r>
            <a:endParaRPr lang="pl-PL" b="1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F1EECECD-3B75-4C15-B9FA-15E6F2894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1872852"/>
            <a:ext cx="4185623" cy="576262"/>
          </a:xfrm>
        </p:spPr>
        <p:txBody>
          <a:bodyPr/>
          <a:lstStyle/>
          <a:p>
            <a:r>
              <a:rPr lang="pl-PL" sz="1600" b="1" dirty="0"/>
              <a:t>Technikum nr 11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88C49DA-A07A-419F-9EE0-FC391175DE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745" y="2750745"/>
            <a:ext cx="4185623" cy="3304117"/>
          </a:xfrm>
        </p:spPr>
        <p:txBody>
          <a:bodyPr/>
          <a:lstStyle/>
          <a:p>
            <a:r>
              <a:rPr lang="pl-PL" sz="1600" dirty="0"/>
              <a:t>technik fotografii i multimediów</a:t>
            </a:r>
          </a:p>
          <a:p>
            <a:r>
              <a:rPr lang="pl-PL" sz="1600" dirty="0"/>
              <a:t>technik budownictwa</a:t>
            </a:r>
          </a:p>
          <a:p>
            <a:r>
              <a:rPr lang="pl-PL" sz="1600" dirty="0"/>
              <a:t>technik grafiki i poligrafii cyfrowej</a:t>
            </a:r>
          </a:p>
          <a:p>
            <a:endParaRPr lang="pl-PL" dirty="0"/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10FFF643-DF26-46E0-A113-29E9A47566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32267" y="1872852"/>
            <a:ext cx="4185618" cy="576262"/>
          </a:xfrm>
        </p:spPr>
        <p:txBody>
          <a:bodyPr/>
          <a:lstStyle/>
          <a:p>
            <a:r>
              <a:rPr lang="pl-PL" sz="1600" b="1" dirty="0"/>
              <a:t>Branżowa Szkoła I Stopnia nr 6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F776D6D-E84E-4103-8FC3-FEC54A6E0A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27686" y="2750744"/>
            <a:ext cx="4185617" cy="3304117"/>
          </a:xfrm>
        </p:spPr>
        <p:txBody>
          <a:bodyPr>
            <a:normAutofit/>
          </a:bodyPr>
          <a:lstStyle/>
          <a:p>
            <a:r>
              <a:rPr lang="pl-PL" sz="1600" dirty="0"/>
              <a:t>fotograf</a:t>
            </a:r>
          </a:p>
          <a:p>
            <a:r>
              <a:rPr lang="pl-PL" sz="1600" dirty="0"/>
              <a:t>monter zabudowy i robót wykończeniowych w budownictwie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2DDC0F3A-9117-4A0B-BDF3-2B4CEBD8B2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-3" r="78718"/>
          <a:stretch/>
        </p:blipFill>
        <p:spPr>
          <a:xfrm>
            <a:off x="10144901" y="234727"/>
            <a:ext cx="1369765" cy="163812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E85587C-E86D-416D-BC79-81E7EDFABD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686" y="3790765"/>
            <a:ext cx="6364315" cy="306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92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D7A1B108-3D9C-43CC-B0F9-AA2222695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/>
              <a:t>Zespół Placówek Szkolno-Wychowawczych</a:t>
            </a:r>
            <a:br>
              <a:rPr lang="pl-PL" sz="3200" b="1" dirty="0"/>
            </a:br>
            <a:r>
              <a:rPr lang="pl-PL" sz="2800" b="1" dirty="0"/>
              <a:t>ul. Jagiellońska 30</a:t>
            </a:r>
            <a:endParaRPr lang="pl-PL" sz="3200" b="1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ED8D584B-83C6-4CD8-AAAF-20BBD3F44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1642269"/>
            <a:ext cx="4185623" cy="576262"/>
          </a:xfrm>
        </p:spPr>
        <p:txBody>
          <a:bodyPr/>
          <a:lstStyle/>
          <a:p>
            <a:r>
              <a:rPr lang="pl-PL" sz="1600" b="1" dirty="0"/>
              <a:t>Technikum nr 9 Specjalne	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742386D5-6960-4E9D-BDB5-663E22CD81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744" y="3126351"/>
            <a:ext cx="4185623" cy="3304117"/>
          </a:xfrm>
        </p:spPr>
        <p:txBody>
          <a:bodyPr>
            <a:normAutofit/>
          </a:bodyPr>
          <a:lstStyle/>
          <a:p>
            <a:r>
              <a:rPr lang="pl-PL" sz="1600" dirty="0"/>
              <a:t>technik żywienia i usług gastronomicznych</a:t>
            </a:r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07E6657B-E1A6-4763-840F-12670C61D0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90467" y="1642269"/>
            <a:ext cx="4185618" cy="576262"/>
          </a:xfrm>
        </p:spPr>
        <p:txBody>
          <a:bodyPr/>
          <a:lstStyle/>
          <a:p>
            <a:r>
              <a:rPr lang="pl-PL" sz="1600" b="1" dirty="0"/>
              <a:t>Branżowa Szkoła I Stopnia nr 7 Specjalna</a:t>
            </a:r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063C6493-63B5-4F6A-B5E1-41AC8DC05ED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pl-PL" sz="1600" dirty="0"/>
              <a:t>kucharz</a:t>
            </a:r>
          </a:p>
          <a:p>
            <a:r>
              <a:rPr lang="pl-PL" sz="1600" dirty="0"/>
              <a:t>cukiernik</a:t>
            </a:r>
          </a:p>
          <a:p>
            <a:r>
              <a:rPr lang="pl-PL" sz="1600" dirty="0"/>
              <a:t>pracownik pomocniczy obsługi hotelowej</a:t>
            </a:r>
          </a:p>
          <a:p>
            <a:r>
              <a:rPr lang="pl-PL" sz="1600" dirty="0"/>
              <a:t>fryzjer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3AC6AD62-5906-4114-B8FF-8D8E361DD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3101" y="203005"/>
            <a:ext cx="2503556" cy="172739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1D67C2BB-DA1B-43B5-9FB9-0C3F099AE5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68" y="4455675"/>
            <a:ext cx="7196741" cy="239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43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C6F62776-D95E-40B1-ADAA-0621D8A96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9900" y="2151416"/>
            <a:ext cx="2924176" cy="219313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BDEDC41-E7E0-428C-8C79-4633957E8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600" y="2643763"/>
            <a:ext cx="2680019" cy="185592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2DABC83-1570-4D5A-8629-5FE1BAA75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Centrum Kształcenia Zawodowego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5383683-C95F-4941-8015-47CBCC6F3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322963"/>
            <a:ext cx="6779909" cy="4718400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70000"/>
              </a:lnSpc>
              <a:buNone/>
            </a:pPr>
            <a:r>
              <a:rPr lang="pl-PL" sz="1100" b="1" dirty="0"/>
              <a:t>Centrum Kształcenia Zawodowego CK Technik to nowoczesny i kluczowy ośrodek budowania kompetencji i kwalifikacji zawodowych dla młodzieży i dorosłych. Swoją działalność opiera na ścisłej współpracy z przedsiębiorstwami z branży informatycznej, modowej, motoryzacyjnej oraz przemysłu metalowo-odlewniczego, które stanowią inteligentne specjalizacje województwa świętokrzyskiego. 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pl-PL" sz="1100" b="1" dirty="0">
                <a:solidFill>
                  <a:schemeClr val="accent1"/>
                </a:solidFill>
              </a:rPr>
              <a:t>W CKZ w Kielcach zajęcia praktyczne odbywają uczniowie:</a:t>
            </a:r>
          </a:p>
          <a:p>
            <a:pPr marL="0" indent="0" algn="just">
              <a:lnSpc>
                <a:spcPct val="170000"/>
              </a:lnSpc>
              <a:buNone/>
            </a:pPr>
            <a:endParaRPr lang="pl-PL" sz="200" b="1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pl-PL" sz="1100" b="1" dirty="0">
                <a:solidFill>
                  <a:srgbClr val="FF0000"/>
                </a:solidFill>
                <a:effectLst/>
              </a:rPr>
              <a:t>Zespołu Szkół Informatycznych w Kielcach</a:t>
            </a:r>
          </a:p>
          <a:p>
            <a:pPr marL="0" indent="0" algn="l">
              <a:buNone/>
            </a:pPr>
            <a:r>
              <a:rPr lang="pl-PL" sz="1100" b="1" dirty="0"/>
              <a:t>              </a:t>
            </a:r>
            <a:r>
              <a:rPr lang="pl-PL" sz="1100" b="1" dirty="0">
                <a:effectLst/>
              </a:rPr>
              <a:t> – zawody technik informatyk i technik programista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l-PL" sz="1100" b="1" dirty="0">
                <a:solidFill>
                  <a:srgbClr val="FF0000"/>
                </a:solidFill>
                <a:effectLst/>
              </a:rPr>
              <a:t>Zespołu Szkół Elektrycznych w Kielcach</a:t>
            </a:r>
          </a:p>
          <a:p>
            <a:pPr marL="0" indent="0" algn="l">
              <a:buNone/>
            </a:pPr>
            <a:r>
              <a:rPr lang="pl-PL" sz="1100" b="1" dirty="0"/>
              <a:t>             </a:t>
            </a:r>
            <a:r>
              <a:rPr lang="pl-PL" sz="1100" b="1" dirty="0">
                <a:effectLst/>
              </a:rPr>
              <a:t> – zawody elektryk i elektromechanik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l-PL" sz="1100" b="1" dirty="0">
                <a:solidFill>
                  <a:srgbClr val="FF0000"/>
                </a:solidFill>
                <a:effectLst/>
              </a:rPr>
              <a:t>Zespołu Szkół Mechanicznych w Kielcach</a:t>
            </a:r>
          </a:p>
          <a:p>
            <a:pPr marL="0" indent="0">
              <a:buNone/>
            </a:pPr>
            <a:r>
              <a:rPr lang="pl-PL" sz="1100" b="1" dirty="0"/>
              <a:t>            </a:t>
            </a:r>
            <a:r>
              <a:rPr lang="pl-PL" sz="1100" b="1" dirty="0">
                <a:effectLst/>
              </a:rPr>
              <a:t> – zawody: technik mechanik, technik pojazdów samochodowych, technik pojazdów samochodowych i motocykli, technik pojazdów samochodowych z </a:t>
            </a:r>
            <a:r>
              <a:rPr lang="pl-PL" sz="1100" b="1" dirty="0"/>
              <a:t>systemami hybrydowymi                     i elektrycznymi, </a:t>
            </a:r>
            <a:r>
              <a:rPr lang="pl-PL" sz="1100" b="1" dirty="0">
                <a:effectLst/>
              </a:rPr>
              <a:t>mechanik samochodowy</a:t>
            </a:r>
            <a:r>
              <a:rPr lang="pl-PL" sz="1100" b="1" dirty="0"/>
              <a:t>, </a:t>
            </a:r>
            <a:r>
              <a:rPr lang="pl-PL" sz="1100" b="1" dirty="0">
                <a:effectLst/>
              </a:rPr>
              <a:t>elektromechanik pojazdów samochodowych,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100" b="1" dirty="0">
                <a:solidFill>
                  <a:srgbClr val="FF0000"/>
                </a:solidFill>
              </a:rPr>
              <a:t>Zespołu Szkół Zawodowych nr 1 w Kielcach </a:t>
            </a:r>
          </a:p>
          <a:p>
            <a:pPr marL="0" indent="0">
              <a:buNone/>
            </a:pPr>
            <a:r>
              <a:rPr lang="pl-PL" sz="1100" b="1" dirty="0"/>
              <a:t>               - zawód monter sieci i instalacji sanitarnych</a:t>
            </a:r>
          </a:p>
          <a:p>
            <a:pPr marL="0" indent="0">
              <a:buNone/>
            </a:pPr>
            <a:endParaRPr lang="pl-PL" sz="1100" b="1" dirty="0"/>
          </a:p>
          <a:p>
            <a:pPr marL="0" indent="0" algn="l">
              <a:buNone/>
            </a:pPr>
            <a:endParaRPr lang="pl-PL" sz="1100" b="1" dirty="0">
              <a:effectLst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CA68122-3B42-420C-9B7F-E5E0D893C9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6863" y="310963"/>
            <a:ext cx="2924175" cy="15621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F500198-7850-4285-BD27-E0032F1079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2955" y="3870664"/>
            <a:ext cx="4859045" cy="299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746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55558284-5CA8-49CA-888F-E98A45DB6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9370" y="0"/>
            <a:ext cx="3942631" cy="259228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50E09CB-E627-497B-BBB2-02E73971E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565" y="36742"/>
            <a:ext cx="7766936" cy="1646302"/>
          </a:xfrm>
        </p:spPr>
        <p:txBody>
          <a:bodyPr/>
          <a:lstStyle/>
          <a:p>
            <a:pPr algn="ctr"/>
            <a:r>
              <a:rPr lang="pl-PL" sz="4000" dirty="0"/>
              <a:t>Nowe kierunki uruchamiane       w roku szkolnym 2022/2023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8537A15-F3B6-442A-8ED2-F8445BC51A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5623" y="1719785"/>
            <a:ext cx="8558074" cy="2932113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pl-PL" sz="4800" dirty="0">
                <a:solidFill>
                  <a:srgbClr val="FF0000"/>
                </a:solidFill>
              </a:rPr>
              <a:t>Technik transportu drogowego</a:t>
            </a:r>
          </a:p>
          <a:p>
            <a:pPr algn="l"/>
            <a:r>
              <a:rPr lang="pl-PL" sz="4800" dirty="0">
                <a:solidFill>
                  <a:srgbClr val="FF0000"/>
                </a:solidFill>
              </a:rPr>
              <a:t>Technik spawalnictwa</a:t>
            </a:r>
          </a:p>
          <a:p>
            <a:pPr algn="l"/>
            <a:r>
              <a:rPr lang="pl-PL" sz="4800" dirty="0">
                <a:solidFill>
                  <a:srgbClr val="FF0000"/>
                </a:solidFill>
              </a:rPr>
              <a:t>Technik przemysłu mody</a:t>
            </a:r>
          </a:p>
          <a:p>
            <a:pPr algn="l"/>
            <a:r>
              <a:rPr lang="pl-PL" sz="4800" dirty="0">
                <a:solidFill>
                  <a:srgbClr val="FF0000"/>
                </a:solidFill>
              </a:rPr>
              <a:t>Technik stylista</a:t>
            </a:r>
          </a:p>
          <a:p>
            <a:pPr algn="l"/>
            <a:r>
              <a:rPr lang="pl-PL" sz="4800" dirty="0">
                <a:solidFill>
                  <a:srgbClr val="FF0000"/>
                </a:solidFill>
              </a:rPr>
              <a:t>Technik obsługi przemysłu targowo-wystawienniczego</a:t>
            </a:r>
          </a:p>
          <a:p>
            <a:pPr algn="l"/>
            <a:r>
              <a:rPr lang="pl-PL" sz="4800" dirty="0">
                <a:solidFill>
                  <a:srgbClr val="FF0000"/>
                </a:solidFill>
              </a:rPr>
              <a:t>Magazynier–logistyk</a:t>
            </a:r>
          </a:p>
          <a:p>
            <a:pPr algn="l"/>
            <a:r>
              <a:rPr lang="pl-PL" sz="4800" dirty="0">
                <a:solidFill>
                  <a:srgbClr val="FF0000"/>
                </a:solidFill>
                <a:latin typeface="+mj-lt"/>
              </a:rPr>
              <a:t>M</a:t>
            </a:r>
            <a:r>
              <a:rPr lang="pl-PL" sz="4800" b="0" i="0" dirty="0">
                <a:solidFill>
                  <a:srgbClr val="FF0000"/>
                </a:solidFill>
                <a:effectLst/>
                <a:latin typeface="+mj-lt"/>
              </a:rPr>
              <a:t>onter konstrukcji targowo-wystawienniczych</a:t>
            </a:r>
            <a:endParaRPr lang="pl-PL" sz="4800" dirty="0">
              <a:solidFill>
                <a:srgbClr val="FF0000"/>
              </a:solidFill>
              <a:latin typeface="+mj-lt"/>
            </a:endParaRPr>
          </a:p>
          <a:p>
            <a:pPr algn="l"/>
            <a:endParaRPr lang="pl-PL" sz="4800" dirty="0">
              <a:solidFill>
                <a:srgbClr val="FF0000"/>
              </a:solidFill>
            </a:endParaRPr>
          </a:p>
          <a:p>
            <a:pPr algn="l"/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1C5420B-783D-4C25-9416-12583ED3D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0105" y="4838332"/>
            <a:ext cx="2669807" cy="201966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D2ED0A3-15F0-4CBD-A2F3-4328A6C84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38331"/>
            <a:ext cx="3030401" cy="2019669"/>
          </a:xfrm>
          <a:prstGeom prst="rect">
            <a:avLst/>
          </a:prstGeom>
        </p:spPr>
      </p:pic>
      <p:pic>
        <p:nvPicPr>
          <p:cNvPr id="1026" name="Picture 2" descr="Zobacz obraz źródłowy">
            <a:extLst>
              <a:ext uri="{FF2B5EF4-FFF2-40B4-BE49-F238E27FC236}">
                <a16:creationId xmlns:a16="http://schemas.microsoft.com/office/drawing/2014/main" id="{15F91425-85B7-4F30-B149-C8E5DDBE5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401" y="4838332"/>
            <a:ext cx="3681420" cy="201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braz zapytania wyszukiwania wizualnego">
            <a:extLst>
              <a:ext uri="{FF2B5EF4-FFF2-40B4-BE49-F238E27FC236}">
                <a16:creationId xmlns:a16="http://schemas.microsoft.com/office/drawing/2014/main" id="{11F76CDA-6A02-44F2-A3B0-0E5324B49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627" y="4838330"/>
            <a:ext cx="3015478" cy="201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Zobacz obraz źródłowy">
            <a:extLst>
              <a:ext uri="{FF2B5EF4-FFF2-40B4-BE49-F238E27FC236}">
                <a16:creationId xmlns:a16="http://schemas.microsoft.com/office/drawing/2014/main" id="{0EA0C9B3-DC48-4136-87CF-32B8A2014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782" y="2592280"/>
            <a:ext cx="3936130" cy="22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542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7EB916D-E5AE-4B32-BDEE-3C7FDBC59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494" y="2204721"/>
            <a:ext cx="8596668" cy="5431762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pl-P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Miasto Kielce jest organem prowadzącym dla </a:t>
            </a:r>
            <a:r>
              <a:rPr lang="pl-PL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29</a:t>
            </a:r>
            <a:r>
              <a:rPr lang="pl-P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szkół ponadpodstawowych prowadzących kształcenie zawodowe,    w tym:</a:t>
            </a:r>
          </a:p>
          <a:p>
            <a:pPr algn="just"/>
            <a:r>
              <a:rPr lang="pl-PL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pl-P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techników, </a:t>
            </a:r>
          </a:p>
          <a:p>
            <a:pPr algn="just"/>
            <a:r>
              <a:rPr lang="pl-PL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pl-P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branżowych szkół I stopnia, </a:t>
            </a:r>
          </a:p>
          <a:p>
            <a:pPr algn="just"/>
            <a:r>
              <a:rPr lang="pl-PL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pl-P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branżowe szkoły II stopnia,</a:t>
            </a:r>
          </a:p>
          <a:p>
            <a:pPr algn="just"/>
            <a:r>
              <a:rPr lang="pl-PL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pl-P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szkół policealnych, </a:t>
            </a:r>
          </a:p>
          <a:p>
            <a:pPr algn="just"/>
            <a:r>
              <a:rPr lang="pl-PL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pl-P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technikum specjalne, </a:t>
            </a:r>
          </a:p>
          <a:p>
            <a:pPr algn="just"/>
            <a:r>
              <a:rPr lang="pl-PL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pl-P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branżowa szkoła I stopnia specjalna,</a:t>
            </a:r>
          </a:p>
          <a:p>
            <a:r>
              <a:rPr lang="pl-PL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pl-P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branżowa szkoła I stopnia z oddziałami specjalnymi, </a:t>
            </a:r>
          </a:p>
          <a:p>
            <a:r>
              <a:rPr lang="pl-PL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l-P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szkoły przysposabiające do pracy.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73132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5C4E1D-76F4-4077-BD83-B2216CA03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Liczba uczniów na dzień 30 września 2021 roku</a:t>
            </a:r>
            <a:endParaRPr lang="pl-PL" sz="2800" b="1" dirty="0"/>
          </a:p>
        </p:txBody>
      </p:sp>
      <p:graphicFrame>
        <p:nvGraphicFramePr>
          <p:cNvPr id="12" name="Tabela 12">
            <a:extLst>
              <a:ext uri="{FF2B5EF4-FFF2-40B4-BE49-F238E27FC236}">
                <a16:creationId xmlns:a16="http://schemas.microsoft.com/office/drawing/2014/main" id="{7F829A9C-073B-4DF1-991B-F6768D23C9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5614527"/>
              </p:ext>
            </p:extLst>
          </p:nvPr>
        </p:nvGraphicFramePr>
        <p:xfrm>
          <a:off x="677863" y="2180908"/>
          <a:ext cx="8596312" cy="319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8156">
                  <a:extLst>
                    <a:ext uri="{9D8B030D-6E8A-4147-A177-3AD203B41FA5}">
                      <a16:colId xmlns:a16="http://schemas.microsoft.com/office/drawing/2014/main" val="4156940060"/>
                    </a:ext>
                  </a:extLst>
                </a:gridCol>
                <a:gridCol w="4298156">
                  <a:extLst>
                    <a:ext uri="{9D8B030D-6E8A-4147-A177-3AD203B41FA5}">
                      <a16:colId xmlns:a16="http://schemas.microsoft.com/office/drawing/2014/main" val="3650541533"/>
                    </a:ext>
                  </a:extLst>
                </a:gridCol>
              </a:tblGrid>
              <a:tr h="639048">
                <a:tc>
                  <a:txBody>
                    <a:bodyPr/>
                    <a:lstStyle/>
                    <a:p>
                      <a:r>
                        <a:rPr lang="pl-PL" b="1" dirty="0">
                          <a:solidFill>
                            <a:schemeClr val="tx1"/>
                          </a:solidFill>
                        </a:rPr>
                        <a:t>Technikum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>
                          <a:solidFill>
                            <a:schemeClr val="tx1"/>
                          </a:solidFill>
                        </a:rPr>
                        <a:t>5 719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749422"/>
                  </a:ext>
                </a:extLst>
              </a:tr>
              <a:tr h="639048">
                <a:tc>
                  <a:txBody>
                    <a:bodyPr/>
                    <a:lstStyle/>
                    <a:p>
                      <a:r>
                        <a:rPr lang="pl-PL" b="1" dirty="0"/>
                        <a:t>Branżowa Szkoła I Stopnia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726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7163483"/>
                  </a:ext>
                </a:extLst>
              </a:tr>
              <a:tr h="639048">
                <a:tc>
                  <a:txBody>
                    <a:bodyPr/>
                    <a:lstStyle/>
                    <a:p>
                      <a:r>
                        <a:rPr lang="pl-PL" b="1" dirty="0"/>
                        <a:t>Branżowa Szkoła II Stopnia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63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548526"/>
                  </a:ext>
                </a:extLst>
              </a:tr>
              <a:tr h="639048">
                <a:tc>
                  <a:txBody>
                    <a:bodyPr/>
                    <a:lstStyle/>
                    <a:p>
                      <a:r>
                        <a:rPr lang="pl-PL" b="1" dirty="0"/>
                        <a:t>Branżowa Szkoła I Stopnia Specjalna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388429"/>
                  </a:ext>
                </a:extLst>
              </a:tr>
              <a:tr h="639048">
                <a:tc>
                  <a:txBody>
                    <a:bodyPr/>
                    <a:lstStyle/>
                    <a:p>
                      <a:r>
                        <a:rPr lang="pl-PL" b="1" dirty="0"/>
                        <a:t>Szkoła przysposabiająca do pracy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81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7596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411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D90C714-11F1-47B8-A9E5-C37A65C8D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 b="1" dirty="0"/>
              <a:t>Zespół Szkół Zawodowych nr 1</a:t>
            </a:r>
            <a:br>
              <a:rPr lang="pl-PL" b="1" dirty="0"/>
            </a:br>
            <a:r>
              <a:rPr lang="pl-PL" sz="2800" b="1" dirty="0"/>
              <a:t>ul. Zgoda 31</a:t>
            </a:r>
            <a:endParaRPr lang="pl-PL" b="1" dirty="0"/>
          </a:p>
        </p:txBody>
      </p:sp>
      <p:sp>
        <p:nvSpPr>
          <p:cNvPr id="23" name="Symbol zastępczy tekstu 22">
            <a:extLst>
              <a:ext uri="{FF2B5EF4-FFF2-40B4-BE49-F238E27FC236}">
                <a16:creationId xmlns:a16="http://schemas.microsoft.com/office/drawing/2014/main" id="{7B69DB89-FE69-4796-9BFF-A289DEA31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328" y="1696176"/>
            <a:ext cx="2624383" cy="462327"/>
          </a:xfrm>
        </p:spPr>
        <p:txBody>
          <a:bodyPr/>
          <a:lstStyle/>
          <a:p>
            <a:pPr algn="ctr"/>
            <a:r>
              <a:rPr lang="pl-PL" sz="1600" b="1" dirty="0"/>
              <a:t>Technikum nr 1</a:t>
            </a:r>
            <a:endParaRPr lang="pl-PL" sz="1600" dirty="0"/>
          </a:p>
        </p:txBody>
      </p:sp>
      <p:sp>
        <p:nvSpPr>
          <p:cNvPr id="24" name="Symbol zastępczy zawartości 23">
            <a:extLst>
              <a:ext uri="{FF2B5EF4-FFF2-40B4-BE49-F238E27FC236}">
                <a16:creationId xmlns:a16="http://schemas.microsoft.com/office/drawing/2014/main" id="{6CF1698E-7C68-4276-A3C3-1D788EB19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6206" y="2248205"/>
            <a:ext cx="3514985" cy="4486423"/>
          </a:xfrm>
        </p:spPr>
        <p:txBody>
          <a:bodyPr>
            <a:normAutofit fontScale="92500" lnSpcReduction="10000"/>
          </a:bodyPr>
          <a:lstStyle/>
          <a:p>
            <a:r>
              <a:rPr lang="pl-PL" sz="1600" dirty="0"/>
              <a:t>technik budownictwa</a:t>
            </a:r>
          </a:p>
          <a:p>
            <a:r>
              <a:rPr lang="pl-PL" sz="1600" dirty="0"/>
              <a:t>technik robót wykończeniowych w budownictwie</a:t>
            </a:r>
          </a:p>
          <a:p>
            <a:r>
              <a:rPr lang="pl-PL" sz="1600" dirty="0"/>
              <a:t>technik geodeta</a:t>
            </a:r>
          </a:p>
          <a:p>
            <a:r>
              <a:rPr lang="pl-PL" sz="1600" dirty="0"/>
              <a:t>technik budowy dróg </a:t>
            </a:r>
          </a:p>
          <a:p>
            <a:r>
              <a:rPr lang="pl-PL" sz="1600" dirty="0"/>
              <a:t>technik transportu kolejowego</a:t>
            </a:r>
          </a:p>
          <a:p>
            <a:r>
              <a:rPr lang="pl-PL" sz="1600" dirty="0"/>
              <a:t>technik inżynierii sanitarnej</a:t>
            </a:r>
          </a:p>
          <a:p>
            <a:r>
              <a:rPr lang="pl-PL" sz="1600" dirty="0"/>
              <a:t>technik architektury krajobrazu</a:t>
            </a:r>
          </a:p>
          <a:p>
            <a:r>
              <a:rPr lang="pl-PL" sz="1600" dirty="0"/>
              <a:t>technik technologii drewna</a:t>
            </a:r>
          </a:p>
          <a:p>
            <a:r>
              <a:rPr lang="pl-PL" sz="1600" dirty="0">
                <a:solidFill>
                  <a:srgbClr val="FF0000"/>
                </a:solidFill>
              </a:rPr>
              <a:t>technik spawalnictwa</a:t>
            </a:r>
          </a:p>
          <a:p>
            <a:r>
              <a:rPr lang="pl-PL" sz="1600" dirty="0">
                <a:solidFill>
                  <a:srgbClr val="FF0000"/>
                </a:solidFill>
              </a:rPr>
              <a:t>technik przemysłu mody</a:t>
            </a:r>
          </a:p>
          <a:p>
            <a:r>
              <a:rPr lang="pl-PL" sz="1600" dirty="0">
                <a:solidFill>
                  <a:srgbClr val="FF0000"/>
                </a:solidFill>
              </a:rPr>
              <a:t>technik stylista</a:t>
            </a:r>
          </a:p>
          <a:p>
            <a:r>
              <a:rPr lang="pl-PL" sz="1600" dirty="0">
                <a:solidFill>
                  <a:srgbClr val="FF0000"/>
                </a:solidFill>
              </a:rPr>
              <a:t>technik obsługi przemysłu targowo-wystawienniczego</a:t>
            </a:r>
          </a:p>
          <a:p>
            <a:endParaRPr lang="pl-PL" sz="1600" dirty="0">
              <a:solidFill>
                <a:srgbClr val="FF0000"/>
              </a:solidFill>
            </a:endParaRPr>
          </a:p>
          <a:p>
            <a:endParaRPr lang="pl-PL" sz="1700" dirty="0"/>
          </a:p>
          <a:p>
            <a:endParaRPr lang="pl-PL" sz="1700" dirty="0"/>
          </a:p>
          <a:p>
            <a:endParaRPr lang="pl-PL" dirty="0"/>
          </a:p>
        </p:txBody>
      </p:sp>
      <p:sp>
        <p:nvSpPr>
          <p:cNvPr id="25" name="Symbol zastępczy tekstu 24">
            <a:extLst>
              <a:ext uri="{FF2B5EF4-FFF2-40B4-BE49-F238E27FC236}">
                <a16:creationId xmlns:a16="http://schemas.microsoft.com/office/drawing/2014/main" id="{D427185C-70E8-4EFE-9080-25A6D68043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650547" y="1725249"/>
            <a:ext cx="3171038" cy="427839"/>
          </a:xfrm>
        </p:spPr>
        <p:txBody>
          <a:bodyPr>
            <a:noAutofit/>
          </a:bodyPr>
          <a:lstStyle/>
          <a:p>
            <a:r>
              <a:rPr lang="pl-PL" sz="1600" b="1" dirty="0"/>
              <a:t>Branżowa Szkoła I Stopnia nr 2</a:t>
            </a:r>
          </a:p>
        </p:txBody>
      </p:sp>
      <p:sp>
        <p:nvSpPr>
          <p:cNvPr id="26" name="Symbol zastępczy zawartości 25">
            <a:extLst>
              <a:ext uri="{FF2B5EF4-FFF2-40B4-BE49-F238E27FC236}">
                <a16:creationId xmlns:a16="http://schemas.microsoft.com/office/drawing/2014/main" id="{6F96716D-1A93-41C1-960B-2EA2A1E8F3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934724" y="2242791"/>
            <a:ext cx="3171038" cy="3304117"/>
          </a:xfrm>
        </p:spPr>
        <p:txBody>
          <a:bodyPr>
            <a:normAutofit fontScale="92500" lnSpcReduction="10000"/>
          </a:bodyPr>
          <a:lstStyle/>
          <a:p>
            <a:r>
              <a:rPr lang="pl-PL" sz="1600" dirty="0"/>
              <a:t>monter sieci i instalacji sanitarnych</a:t>
            </a:r>
          </a:p>
          <a:p>
            <a:r>
              <a:rPr lang="pl-PL" sz="1600" dirty="0"/>
              <a:t>stolarz</a:t>
            </a:r>
          </a:p>
          <a:p>
            <a:r>
              <a:rPr lang="pl-PL" sz="1600" dirty="0"/>
              <a:t>betoniarz – zbrojarz</a:t>
            </a:r>
          </a:p>
          <a:p>
            <a:r>
              <a:rPr lang="pl-PL" sz="1600" dirty="0"/>
              <a:t>murarz – tynkarz</a:t>
            </a:r>
          </a:p>
          <a:p>
            <a:r>
              <a:rPr lang="pl-PL" sz="1600" dirty="0">
                <a:solidFill>
                  <a:srgbClr val="FF0000"/>
                </a:solidFill>
              </a:rPr>
              <a:t>magazynier-logistyk</a:t>
            </a:r>
          </a:p>
          <a:p>
            <a:r>
              <a:rPr lang="pl-PL" sz="1600" dirty="0">
                <a:solidFill>
                  <a:srgbClr val="FF0000"/>
                </a:solidFill>
              </a:rPr>
              <a:t>monter konstrukcji targowo-wystawienniczych</a:t>
            </a:r>
          </a:p>
        </p:txBody>
      </p:sp>
      <p:pic>
        <p:nvPicPr>
          <p:cNvPr id="27" name="Obraz 26">
            <a:extLst>
              <a:ext uri="{FF2B5EF4-FFF2-40B4-BE49-F238E27FC236}">
                <a16:creationId xmlns:a16="http://schemas.microsoft.com/office/drawing/2014/main" id="{1F4F038B-7D29-4D20-8AD0-4B8DE8287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8" y="189746"/>
            <a:ext cx="1725318" cy="1450974"/>
          </a:xfrm>
          <a:prstGeom prst="rect">
            <a:avLst/>
          </a:prstGeom>
        </p:spPr>
      </p:pic>
      <p:sp>
        <p:nvSpPr>
          <p:cNvPr id="28" name="Symbol zastępczy tekstu 24">
            <a:extLst>
              <a:ext uri="{FF2B5EF4-FFF2-40B4-BE49-F238E27FC236}">
                <a16:creationId xmlns:a16="http://schemas.microsoft.com/office/drawing/2014/main" id="{76BC00ED-8EFE-4B21-9FA7-70CBE6064429}"/>
              </a:ext>
            </a:extLst>
          </p:cNvPr>
          <p:cNvSpPr txBox="1">
            <a:spLocks/>
          </p:cNvSpPr>
          <p:nvPr/>
        </p:nvSpPr>
        <p:spPr>
          <a:xfrm>
            <a:off x="7201563" y="1721516"/>
            <a:ext cx="3171038" cy="4278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b="1" dirty="0"/>
              <a:t>Branżowa Szkoła II Stopnia nr 2</a:t>
            </a:r>
          </a:p>
        </p:txBody>
      </p:sp>
      <p:sp>
        <p:nvSpPr>
          <p:cNvPr id="30" name="Symbol zastępczy zawartości 25">
            <a:extLst>
              <a:ext uri="{FF2B5EF4-FFF2-40B4-BE49-F238E27FC236}">
                <a16:creationId xmlns:a16="http://schemas.microsoft.com/office/drawing/2014/main" id="{ACF6BFB2-8CF2-4495-8C17-DCE9FF9B2C85}"/>
              </a:ext>
            </a:extLst>
          </p:cNvPr>
          <p:cNvSpPr txBox="1">
            <a:spLocks/>
          </p:cNvSpPr>
          <p:nvPr/>
        </p:nvSpPr>
        <p:spPr>
          <a:xfrm>
            <a:off x="7201563" y="2197940"/>
            <a:ext cx="3171038" cy="3304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dirty="0"/>
              <a:t>technik budownictwa</a:t>
            </a:r>
          </a:p>
          <a:p>
            <a:r>
              <a:rPr lang="pl-PL" sz="1600" dirty="0"/>
              <a:t>technik robót wykończeniowych</a:t>
            </a:r>
          </a:p>
          <a:p>
            <a:r>
              <a:rPr lang="pl-PL" sz="1600" dirty="0"/>
              <a:t>technik drewna</a:t>
            </a:r>
          </a:p>
          <a:p>
            <a:r>
              <a:rPr lang="pl-PL" sz="1600" dirty="0"/>
              <a:t>technik inżynierii sanitarnej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074AB3C5-22E4-424D-9D15-F3B89A318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49"/>
          <a:stretch/>
        </p:blipFill>
        <p:spPr>
          <a:xfrm>
            <a:off x="7373832" y="4146113"/>
            <a:ext cx="4833532" cy="2711888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D0F6AF8F-0C6C-411D-B9C7-3583431D0313}"/>
              </a:ext>
            </a:extLst>
          </p:cNvPr>
          <p:cNvSpPr txBox="1"/>
          <p:nvPr/>
        </p:nvSpPr>
        <p:spPr>
          <a:xfrm rot="1765543">
            <a:off x="3824340" y="5696862"/>
            <a:ext cx="2379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rgbClr val="FF0000"/>
                </a:solidFill>
              </a:rPr>
              <a:t>Nowości !!!</a:t>
            </a:r>
          </a:p>
        </p:txBody>
      </p:sp>
    </p:spTree>
    <p:extLst>
      <p:ext uri="{BB962C8B-B14F-4D97-AF65-F5344CB8AC3E}">
        <p14:creationId xmlns:p14="http://schemas.microsoft.com/office/powerpoint/2010/main" val="894559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F35721-C208-4B7A-8860-16DDBB6D2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Zespół Szkół Mechanicznych</a:t>
            </a:r>
            <a:br>
              <a:rPr lang="pl-PL" b="1" dirty="0"/>
            </a:br>
            <a:r>
              <a:rPr lang="pl-PL" sz="2800" b="1" dirty="0"/>
              <a:t>ul. Jagiellońska 32</a:t>
            </a:r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CB9AD9E-A01D-4353-8F24-924F04967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004" y="1518407"/>
            <a:ext cx="3154262" cy="746621"/>
          </a:xfrm>
        </p:spPr>
        <p:txBody>
          <a:bodyPr/>
          <a:lstStyle/>
          <a:p>
            <a:pPr algn="ctr"/>
            <a:r>
              <a:rPr lang="pl-PL" sz="1600" b="1" dirty="0"/>
              <a:t>Technikum nr 2 im. gen. Władysława Sikorskiego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B2CDB3D-CFA0-413F-958B-C83A56F997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1211" y="2378690"/>
            <a:ext cx="3372373" cy="3807204"/>
          </a:xfrm>
        </p:spPr>
        <p:txBody>
          <a:bodyPr anchor="t">
            <a:normAutofit fontScale="85000" lnSpcReduction="10000"/>
          </a:bodyPr>
          <a:lstStyle/>
          <a:p>
            <a:r>
              <a:rPr lang="pl-PL" sz="1700" dirty="0"/>
              <a:t>technik mechanik</a:t>
            </a:r>
          </a:p>
          <a:p>
            <a:r>
              <a:rPr lang="pl-PL" sz="1700" dirty="0"/>
              <a:t>technik mechatronik</a:t>
            </a:r>
          </a:p>
          <a:p>
            <a:r>
              <a:rPr lang="pl-PL" sz="1700" dirty="0"/>
              <a:t>technik pojazdów samochodowych</a:t>
            </a:r>
          </a:p>
          <a:p>
            <a:r>
              <a:rPr lang="pl-PL" sz="1700" dirty="0"/>
              <a:t>technik pojazdów samochodowych i motocykli</a:t>
            </a:r>
          </a:p>
          <a:p>
            <a:r>
              <a:rPr lang="pl-PL" sz="1700" dirty="0"/>
              <a:t>technik pojazdów samochodowych z systemami hybrydowymi i elektrycznymi</a:t>
            </a:r>
          </a:p>
          <a:p>
            <a:r>
              <a:rPr lang="pl-PL" sz="1700" dirty="0"/>
              <a:t>technik logistyk</a:t>
            </a:r>
          </a:p>
          <a:p>
            <a:r>
              <a:rPr lang="pl-PL" sz="1700" dirty="0"/>
              <a:t>technik grafiki i poligrafii cyfrowej</a:t>
            </a:r>
          </a:p>
          <a:p>
            <a:r>
              <a:rPr lang="pl-PL" sz="1700" dirty="0"/>
              <a:t>technik usług fryzjerskich</a:t>
            </a:r>
          </a:p>
          <a:p>
            <a:r>
              <a:rPr lang="pl-PL" sz="1700" dirty="0">
                <a:solidFill>
                  <a:srgbClr val="FF0000"/>
                </a:solidFill>
              </a:rPr>
              <a:t>technik transportu drogowego (nowość!!!)</a:t>
            </a:r>
          </a:p>
          <a:p>
            <a:pPr algn="ctr"/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3A609B5B-FE78-4EBF-A01D-C103436BD4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624044" y="1677799"/>
            <a:ext cx="3154261" cy="587230"/>
          </a:xfrm>
        </p:spPr>
        <p:txBody>
          <a:bodyPr/>
          <a:lstStyle/>
          <a:p>
            <a:pPr algn="ctr"/>
            <a:r>
              <a:rPr lang="pl-PL" sz="1600" b="1" dirty="0"/>
              <a:t>Branżowa Szkoła I Stopnia nr 1 im. Stanisława Staszica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3EA6C5F4-AD58-4275-B686-859AC78A56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23792" y="2441197"/>
            <a:ext cx="3263318" cy="3640822"/>
          </a:xfrm>
        </p:spPr>
        <p:txBody>
          <a:bodyPr>
            <a:normAutofit fontScale="85000" lnSpcReduction="10000"/>
          </a:bodyPr>
          <a:lstStyle/>
          <a:p>
            <a:r>
              <a:rPr lang="pl-PL" sz="1700" dirty="0"/>
              <a:t>mechanik pojazdów samochodowych</a:t>
            </a:r>
          </a:p>
          <a:p>
            <a:r>
              <a:rPr lang="pl-PL" sz="1700" dirty="0"/>
              <a:t>elektromechanik pojazdów samochodowych</a:t>
            </a:r>
          </a:p>
          <a:p>
            <a:r>
              <a:rPr lang="pl-PL" sz="1700" dirty="0"/>
              <a:t>blacharz samochodowy</a:t>
            </a:r>
          </a:p>
          <a:p>
            <a:r>
              <a:rPr lang="pl-PL" sz="1700" dirty="0"/>
              <a:t>mechanik – monter maszyn            i urządzeń</a:t>
            </a:r>
          </a:p>
          <a:p>
            <a:r>
              <a:rPr lang="pl-PL" sz="1700" dirty="0"/>
              <a:t>operator obrabiarek skrawających</a:t>
            </a:r>
          </a:p>
          <a:p>
            <a:r>
              <a:rPr lang="pl-PL" sz="1700" dirty="0"/>
              <a:t>kierowca mechanik</a:t>
            </a:r>
          </a:p>
          <a:p>
            <a:r>
              <a:rPr lang="pl-PL" sz="1700" dirty="0"/>
              <a:t>fryzjer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F70A58B-5027-4CB2-8167-F6C8B3679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631" y="143276"/>
            <a:ext cx="1871634" cy="1889924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FDB9D41-463E-4AAF-A156-3ADDD3FA5FA2}"/>
              </a:ext>
            </a:extLst>
          </p:cNvPr>
          <p:cNvSpPr txBox="1"/>
          <p:nvPr/>
        </p:nvSpPr>
        <p:spPr>
          <a:xfrm>
            <a:off x="6699465" y="1677799"/>
            <a:ext cx="35453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Branżowa Szkoła II Stopnia nr 1</a:t>
            </a:r>
            <a:endParaRPr lang="pl-PL" sz="1600" b="1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8E16646-5E34-48B1-845C-AEC843A9A477}"/>
              </a:ext>
            </a:extLst>
          </p:cNvPr>
          <p:cNvSpPr txBox="1"/>
          <p:nvPr/>
        </p:nvSpPr>
        <p:spPr>
          <a:xfrm>
            <a:off x="7387526" y="2423612"/>
            <a:ext cx="3398843" cy="1682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pl-PL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</a:t>
            </a:r>
            <a:r>
              <a:rPr kumimoji="0" 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echnik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 mechanik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pl-PL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technik mechatronik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technik pojazdów </a:t>
            </a:r>
            <a:r>
              <a:rPr kumimoji="0" 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samoc</a:t>
            </a:r>
            <a:r>
              <a:rPr lang="pl-PL" sz="14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hodowych</a:t>
            </a:r>
            <a:endParaRPr lang="pl-PL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technik procesów drukowania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pl-PL" sz="1400" dirty="0">
                <a:solidFill>
                  <a:srgbClr val="FF0000"/>
                </a:solidFill>
              </a:rPr>
              <a:t>technik transportu drogowego</a:t>
            </a: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33BB253B-473F-46D6-9C50-E599A04E9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110" y="4282292"/>
            <a:ext cx="5104890" cy="257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724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4A57740E-9011-491F-B9C9-DD8E2AC72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Zespół Szkół Przemysłu Spożywczego</a:t>
            </a:r>
            <a:br>
              <a:rPr lang="pl-PL" b="1" dirty="0"/>
            </a:br>
            <a:r>
              <a:rPr lang="pl-PL" b="1" dirty="0"/>
              <a:t>ul. Zagórska 14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3734F0CA-18DE-409F-BF15-30A6E440C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1124" y="2149217"/>
            <a:ext cx="2852256" cy="576262"/>
          </a:xfrm>
        </p:spPr>
        <p:txBody>
          <a:bodyPr/>
          <a:lstStyle/>
          <a:p>
            <a:pPr algn="ctr"/>
            <a:r>
              <a:rPr lang="pl-PL" sz="1600" b="1" dirty="0"/>
              <a:t>Technikum nr 3 im. Danuty </a:t>
            </a:r>
            <a:r>
              <a:rPr lang="pl-PL" sz="1600" b="1" dirty="0" err="1"/>
              <a:t>Siedzikówny</a:t>
            </a:r>
            <a:r>
              <a:rPr lang="pl-PL" sz="1600" b="1" dirty="0"/>
              <a:t> „Inki”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86E42A6-1033-43E3-B2C7-243F4677E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6208" y="2434697"/>
            <a:ext cx="2852257" cy="3304117"/>
          </a:xfrm>
        </p:spPr>
        <p:txBody>
          <a:bodyPr/>
          <a:lstStyle/>
          <a:p>
            <a:pPr marL="0" indent="0" algn="ctr">
              <a:buNone/>
            </a:pPr>
            <a:endParaRPr lang="pl-PL" dirty="0"/>
          </a:p>
          <a:p>
            <a:r>
              <a:rPr lang="pl-PL" sz="1600" dirty="0"/>
              <a:t>technik usług kelnerskich</a:t>
            </a:r>
          </a:p>
          <a:p>
            <a:r>
              <a:rPr lang="pl-PL" sz="1600" dirty="0"/>
              <a:t>technik technologii żywności</a:t>
            </a:r>
          </a:p>
          <a:p>
            <a:r>
              <a:rPr lang="pl-PL" sz="1600" dirty="0"/>
              <a:t>technik żywienia i usług gastronomicznych</a:t>
            </a:r>
          </a:p>
          <a:p>
            <a:endParaRPr lang="pl-PL" dirty="0"/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2CD9CB2D-54BF-47AC-B48A-17DE741732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531765" y="2160983"/>
            <a:ext cx="3447875" cy="576262"/>
          </a:xfrm>
        </p:spPr>
        <p:txBody>
          <a:bodyPr/>
          <a:lstStyle/>
          <a:p>
            <a:pPr algn="ctr"/>
            <a:r>
              <a:rPr lang="pl-PL" sz="1600" b="1" dirty="0"/>
              <a:t>Branżowa Szkoła I Stopnia nr 3 im. Danuty </a:t>
            </a:r>
            <a:r>
              <a:rPr lang="pl-PL" sz="1600" b="1" dirty="0" err="1"/>
              <a:t>Siedzikówny</a:t>
            </a:r>
            <a:r>
              <a:rPr lang="pl-PL" sz="1600" b="1" dirty="0"/>
              <a:t> „Inki”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4AE6E2C-24DC-46C8-8971-5CBCA4BD9A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93504" y="2889883"/>
            <a:ext cx="3263316" cy="2912268"/>
          </a:xfrm>
        </p:spPr>
        <p:txBody>
          <a:bodyPr>
            <a:normAutofit/>
          </a:bodyPr>
          <a:lstStyle/>
          <a:p>
            <a:r>
              <a:rPr lang="pl-PL" sz="1600" dirty="0"/>
              <a:t>cukiernik</a:t>
            </a:r>
          </a:p>
          <a:p>
            <a:r>
              <a:rPr lang="pl-PL" sz="1600" dirty="0"/>
              <a:t>kelner</a:t>
            </a:r>
          </a:p>
          <a:p>
            <a:r>
              <a:rPr lang="pl-PL" sz="1600" dirty="0"/>
              <a:t>kucharz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B06B9F5-9C62-4D79-B228-0A6CA56EA35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56300" y="118145"/>
            <a:ext cx="1966519" cy="1966519"/>
          </a:xfrm>
          <a:prstGeom prst="rect">
            <a:avLst/>
          </a:prstGeom>
        </p:spPr>
      </p:pic>
      <p:sp>
        <p:nvSpPr>
          <p:cNvPr id="9" name="Symbol zastępczy tekstu 7">
            <a:extLst>
              <a:ext uri="{FF2B5EF4-FFF2-40B4-BE49-F238E27FC236}">
                <a16:creationId xmlns:a16="http://schemas.microsoft.com/office/drawing/2014/main" id="{4194F8E6-2D23-4401-8C74-14B1AFDA0EDA}"/>
              </a:ext>
            </a:extLst>
          </p:cNvPr>
          <p:cNvSpPr txBox="1">
            <a:spLocks/>
          </p:cNvSpPr>
          <p:nvPr/>
        </p:nvSpPr>
        <p:spPr>
          <a:xfrm>
            <a:off x="7106873" y="2160983"/>
            <a:ext cx="3447875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600" b="1" dirty="0"/>
              <a:t>Branżowa Szkoła II Stopnia nr 3</a:t>
            </a:r>
          </a:p>
          <a:p>
            <a:pPr algn="ctr"/>
            <a:endParaRPr lang="pl-PL" sz="800" b="1" dirty="0"/>
          </a:p>
        </p:txBody>
      </p:sp>
      <p:sp>
        <p:nvSpPr>
          <p:cNvPr id="10" name="Symbol zastępczy zawartości 3">
            <a:extLst>
              <a:ext uri="{FF2B5EF4-FFF2-40B4-BE49-F238E27FC236}">
                <a16:creationId xmlns:a16="http://schemas.microsoft.com/office/drawing/2014/main" id="{D9A425C1-C80D-43CB-9681-A0153C1A8324}"/>
              </a:ext>
            </a:extLst>
          </p:cNvPr>
          <p:cNvSpPr txBox="1">
            <a:spLocks/>
          </p:cNvSpPr>
          <p:nvPr/>
        </p:nvSpPr>
        <p:spPr>
          <a:xfrm>
            <a:off x="7380916" y="2813564"/>
            <a:ext cx="3263316" cy="2912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dirty="0"/>
              <a:t>technik technologii żywienia</a:t>
            </a:r>
          </a:p>
          <a:p>
            <a:r>
              <a:rPr lang="pl-PL" sz="1600" dirty="0"/>
              <a:t>technik żywienia i  usług gastronomicznych</a:t>
            </a:r>
          </a:p>
          <a:p>
            <a:r>
              <a:rPr lang="pl-PL" sz="1600" dirty="0"/>
              <a:t>technik usług kelnerskich</a:t>
            </a:r>
          </a:p>
          <a:p>
            <a:pPr marL="0" indent="0">
              <a:buNone/>
            </a:pPr>
            <a:endParaRPr lang="pl-PL" sz="1600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53907AC0-20CE-446A-886B-810C57246B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56"/>
          <a:stretch/>
        </p:blipFill>
        <p:spPr>
          <a:xfrm>
            <a:off x="5925162" y="4086756"/>
            <a:ext cx="6266838" cy="277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53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2B07CDC1-FF2B-493B-AC5D-97E6ED61F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Zespół Szkół Elektrycznych</a:t>
            </a:r>
            <a:br>
              <a:rPr lang="pl-PL" b="1" dirty="0"/>
            </a:br>
            <a:r>
              <a:rPr lang="pl-PL" sz="2800" b="1" dirty="0"/>
              <a:t>ul.</a:t>
            </a:r>
            <a:r>
              <a:rPr lang="pl-PL" sz="2800" b="0" i="0" dirty="0">
                <a:effectLst/>
              </a:rPr>
              <a:t> Prezydenta R. Kaczorowskiego 8</a:t>
            </a:r>
            <a:endParaRPr lang="pl-PL" b="1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C44849E5-3D00-480B-979B-BD619830E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0818" y="2160983"/>
            <a:ext cx="3490550" cy="576262"/>
          </a:xfrm>
        </p:spPr>
        <p:txBody>
          <a:bodyPr/>
          <a:lstStyle/>
          <a:p>
            <a:r>
              <a:rPr lang="pl-PL" sz="1600" b="1" dirty="0"/>
              <a:t>Technikum nr 4                                          im. Ryszarda Kaczorowskiego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16A0B06-E095-4A89-85D2-81025CECE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0818" y="2967828"/>
            <a:ext cx="4185623" cy="3073534"/>
          </a:xfrm>
        </p:spPr>
        <p:txBody>
          <a:bodyPr/>
          <a:lstStyle/>
          <a:p>
            <a:r>
              <a:rPr lang="pl-PL" sz="1600" dirty="0"/>
              <a:t>technik elektryk</a:t>
            </a:r>
          </a:p>
          <a:p>
            <a:r>
              <a:rPr lang="pl-PL" sz="1600" dirty="0"/>
              <a:t>technik elektronik</a:t>
            </a:r>
          </a:p>
          <a:p>
            <a:r>
              <a:rPr lang="pl-PL" sz="1600" dirty="0"/>
              <a:t>technik energetyk</a:t>
            </a:r>
          </a:p>
          <a:p>
            <a:r>
              <a:rPr lang="pl-PL" sz="1600" dirty="0"/>
              <a:t>technik automatyk</a:t>
            </a:r>
          </a:p>
          <a:p>
            <a:r>
              <a:rPr lang="pl-PL" sz="1600" dirty="0"/>
              <a:t>technik programista</a:t>
            </a:r>
          </a:p>
          <a:p>
            <a:r>
              <a:rPr lang="pl-PL" sz="1600" dirty="0"/>
              <a:t>technik informatyk</a:t>
            </a:r>
          </a:p>
          <a:p>
            <a:endParaRPr lang="pl-PL" dirty="0"/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9EB47E64-3B22-4685-8D50-E59BF0D292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pl-PL" sz="1600" b="1" dirty="0"/>
              <a:t>Branżowa Szkoła I Stopnia nr 4                   im. Ryszarda Kaczorowskiego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C1DE637-5B4A-47E1-A194-6A2B0A3294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82938" y="2967828"/>
            <a:ext cx="4185617" cy="3073534"/>
          </a:xfrm>
        </p:spPr>
        <p:txBody>
          <a:bodyPr>
            <a:normAutofit/>
          </a:bodyPr>
          <a:lstStyle/>
          <a:p>
            <a:r>
              <a:rPr lang="pl-PL" sz="1600" dirty="0"/>
              <a:t>elektryk</a:t>
            </a:r>
          </a:p>
          <a:p>
            <a:r>
              <a:rPr lang="pl-PL" sz="1600" dirty="0"/>
              <a:t>elektromechanik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F648BA1-DA4A-42BA-879D-AEB4EF7BD8C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1013" y="103583"/>
            <a:ext cx="2060370" cy="1910043"/>
          </a:xfrm>
          <a:prstGeom prst="rect">
            <a:avLst/>
          </a:prstGeom>
          <a:noFill/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0B8F298-1B97-4734-A962-2112E85EB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757" y="3632827"/>
            <a:ext cx="5933243" cy="322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428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AB4C12FA-A638-4DE6-AB2E-F123A0234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Zespół Szkół Ekonomicznych</a:t>
            </a:r>
            <a:br>
              <a:rPr lang="pl-PL" b="1" dirty="0"/>
            </a:br>
            <a:r>
              <a:rPr lang="pl-PL" sz="3200" b="1" dirty="0"/>
              <a:t>ul. Langiewicza 18</a:t>
            </a:r>
            <a:endParaRPr lang="pl-PL" b="1" dirty="0"/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1D6C8362-A242-4D65-BB14-8789E15AE1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5456" y="1650717"/>
            <a:ext cx="4185623" cy="576263"/>
          </a:xfrm>
        </p:spPr>
        <p:txBody>
          <a:bodyPr/>
          <a:lstStyle/>
          <a:p>
            <a:r>
              <a:rPr lang="pl-PL" sz="1600" b="1" dirty="0"/>
              <a:t>Technikum nr 5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FDB62E0-EDF3-47EE-BD90-D6ADD43D9F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5272" y="2507080"/>
            <a:ext cx="3249410" cy="3304117"/>
          </a:xfrm>
        </p:spPr>
        <p:txBody>
          <a:bodyPr/>
          <a:lstStyle/>
          <a:p>
            <a:r>
              <a:rPr lang="pl-PL" sz="1600" dirty="0"/>
              <a:t>technik ekonomista</a:t>
            </a:r>
          </a:p>
          <a:p>
            <a:r>
              <a:rPr lang="pl-PL" sz="1600" dirty="0"/>
              <a:t>technik rachunkowości</a:t>
            </a:r>
          </a:p>
          <a:p>
            <a:r>
              <a:rPr lang="pl-PL" sz="1600" dirty="0"/>
              <a:t>technik hotelarstwa</a:t>
            </a:r>
          </a:p>
          <a:p>
            <a:r>
              <a:rPr lang="pl-PL" sz="1600" dirty="0"/>
              <a:t>technik organizacji turystyki</a:t>
            </a:r>
          </a:p>
          <a:p>
            <a:r>
              <a:rPr lang="pl-PL" sz="1600" dirty="0"/>
              <a:t>technik usług kelnerskich</a:t>
            </a:r>
          </a:p>
          <a:p>
            <a:r>
              <a:rPr lang="pl-PL" sz="1600" dirty="0"/>
              <a:t>technik żywienia i usług gastronomicznych</a:t>
            </a:r>
          </a:p>
          <a:p>
            <a:endParaRPr lang="pl-PL" dirty="0"/>
          </a:p>
        </p:txBody>
      </p:sp>
      <p:sp>
        <p:nvSpPr>
          <p:cNvPr id="10" name="Symbol zastępczy tekstu 9">
            <a:extLst>
              <a:ext uri="{FF2B5EF4-FFF2-40B4-BE49-F238E27FC236}">
                <a16:creationId xmlns:a16="http://schemas.microsoft.com/office/drawing/2014/main" id="{22182FDD-A6F8-4EB2-8FB2-EE5B164BE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726511" y="1525444"/>
            <a:ext cx="4185618" cy="685058"/>
          </a:xfrm>
        </p:spPr>
        <p:txBody>
          <a:bodyPr/>
          <a:lstStyle/>
          <a:p>
            <a:r>
              <a:rPr lang="pl-PL" sz="1600" b="1" dirty="0"/>
              <a:t>Branżowa Szkoła I Stopnia nr 10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CCED35D-6F4D-4DAE-B9E2-A63A996D2E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605034" y="2515551"/>
            <a:ext cx="3541835" cy="3304117"/>
          </a:xfrm>
        </p:spPr>
        <p:txBody>
          <a:bodyPr>
            <a:normAutofit/>
          </a:bodyPr>
          <a:lstStyle/>
          <a:p>
            <a:r>
              <a:rPr lang="pl-PL" sz="1600" dirty="0"/>
              <a:t>kelner</a:t>
            </a:r>
          </a:p>
          <a:p>
            <a:r>
              <a:rPr lang="pl-PL" sz="1600" dirty="0"/>
              <a:t>kucharz</a:t>
            </a:r>
          </a:p>
          <a:p>
            <a:r>
              <a:rPr lang="pl-PL" sz="1600" dirty="0"/>
              <a:t>pracownik pomocniczy obsługi hotelowej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8641DAD3-EF09-4CAA-B451-4879F65B1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6724" y="363077"/>
            <a:ext cx="2827866" cy="1266293"/>
          </a:xfrm>
          <a:prstGeom prst="rect">
            <a:avLst/>
          </a:prstGeom>
        </p:spPr>
      </p:pic>
      <p:sp>
        <p:nvSpPr>
          <p:cNvPr id="11" name="Symbol zastępczy tekstu 9">
            <a:extLst>
              <a:ext uri="{FF2B5EF4-FFF2-40B4-BE49-F238E27FC236}">
                <a16:creationId xmlns:a16="http://schemas.microsoft.com/office/drawing/2014/main" id="{77B68CF3-A86F-4ACD-B28A-1AF20ABAC47F}"/>
              </a:ext>
            </a:extLst>
          </p:cNvPr>
          <p:cNvSpPr txBox="1">
            <a:spLocks/>
          </p:cNvSpPr>
          <p:nvPr/>
        </p:nvSpPr>
        <p:spPr>
          <a:xfrm>
            <a:off x="7550256" y="1533364"/>
            <a:ext cx="4185618" cy="6850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b="1" dirty="0"/>
              <a:t>Kwalifikacje Kursy Zawodowe</a:t>
            </a:r>
          </a:p>
        </p:txBody>
      </p:sp>
      <p:sp>
        <p:nvSpPr>
          <p:cNvPr id="12" name="Symbol zastępczy zawartości 3">
            <a:extLst>
              <a:ext uri="{FF2B5EF4-FFF2-40B4-BE49-F238E27FC236}">
                <a16:creationId xmlns:a16="http://schemas.microsoft.com/office/drawing/2014/main" id="{8E0A8D38-9827-4433-9182-6EDEC8A80AA4}"/>
              </a:ext>
            </a:extLst>
          </p:cNvPr>
          <p:cNvSpPr txBox="1">
            <a:spLocks/>
          </p:cNvSpPr>
          <p:nvPr/>
        </p:nvSpPr>
        <p:spPr>
          <a:xfrm>
            <a:off x="7503084" y="2583886"/>
            <a:ext cx="3541835" cy="1485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dirty="0"/>
              <a:t>w zawodzie technik administracji w kwalifikacji obsługa klienta w jednostkach administracyjnych</a:t>
            </a:r>
          </a:p>
          <a:p>
            <a:pPr marL="0" indent="0">
              <a:buNone/>
            </a:pPr>
            <a:endParaRPr lang="pl-PL" sz="16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6C36E2F-0131-4A3C-8398-A6DE8C0BC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966" y="4154750"/>
            <a:ext cx="6268034" cy="27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7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>
            <a:extLst>
              <a:ext uri="{FF2B5EF4-FFF2-40B4-BE49-F238E27FC236}">
                <a16:creationId xmlns:a16="http://schemas.microsoft.com/office/drawing/2014/main" id="{CBAA25DD-FE8C-4EB5-A771-3B590ADAB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960" y="298507"/>
            <a:ext cx="8596668" cy="1654579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Zespół Szkół Ekonomicznych 			       im. im. Mikołaja Kopernika</a:t>
            </a:r>
            <a:br>
              <a:rPr lang="pl-PL" b="1" dirty="0"/>
            </a:br>
            <a:r>
              <a:rPr lang="pl-PL" b="1" dirty="0"/>
              <a:t>ul. Kopernika 8</a:t>
            </a:r>
          </a:p>
        </p:txBody>
      </p:sp>
      <p:sp>
        <p:nvSpPr>
          <p:cNvPr id="10" name="Symbol zastępczy tekstu 9">
            <a:extLst>
              <a:ext uri="{FF2B5EF4-FFF2-40B4-BE49-F238E27FC236}">
                <a16:creationId xmlns:a16="http://schemas.microsoft.com/office/drawing/2014/main" id="{F3F5FC0B-F8B7-4107-A727-1C37BA38F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3593" y="2447769"/>
            <a:ext cx="3013150" cy="576262"/>
          </a:xfrm>
        </p:spPr>
        <p:txBody>
          <a:bodyPr/>
          <a:lstStyle/>
          <a:p>
            <a:pPr algn="ctr"/>
            <a:r>
              <a:rPr lang="pl-PL" b="1" dirty="0"/>
              <a:t>     Technikum nr 6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C36FA05-351B-4B7F-BED8-97628D69FB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9923" y="3349678"/>
            <a:ext cx="4185623" cy="1852637"/>
          </a:xfrm>
        </p:spPr>
        <p:txBody>
          <a:bodyPr/>
          <a:lstStyle/>
          <a:p>
            <a:r>
              <a:rPr lang="pl-PL" sz="2000" dirty="0"/>
              <a:t>technik ekonomista</a:t>
            </a:r>
          </a:p>
          <a:p>
            <a:r>
              <a:rPr lang="pl-PL" sz="2000" dirty="0"/>
              <a:t>technik handlowiec</a:t>
            </a:r>
          </a:p>
          <a:p>
            <a:r>
              <a:rPr lang="pl-PL" sz="2000" dirty="0"/>
              <a:t>technik organizacji reklamy</a:t>
            </a:r>
          </a:p>
          <a:p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3D75888-69DB-4809-8D74-77DD08814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1220" y="58781"/>
            <a:ext cx="2136789" cy="213678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F639964-2B5B-445F-B9CA-370855F435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541" y="2735900"/>
            <a:ext cx="7089459" cy="412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479442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2311</TotalTime>
  <Words>747</Words>
  <Application>Microsoft Office PowerPoint</Application>
  <PresentationFormat>Panoramiczny</PresentationFormat>
  <Paragraphs>169</Paragraphs>
  <Slides>15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0" baseType="lpstr">
      <vt:lpstr>Arial</vt:lpstr>
      <vt:lpstr>Calibri</vt:lpstr>
      <vt:lpstr>Trebuchet MS</vt:lpstr>
      <vt:lpstr>Wingdings 3</vt:lpstr>
      <vt:lpstr>Faseta</vt:lpstr>
      <vt:lpstr>SZKOLNICTWO ZAWODOWE</vt:lpstr>
      <vt:lpstr>Prezentacja programu PowerPoint</vt:lpstr>
      <vt:lpstr>Liczba uczniów na dzień 30 września 2021 roku</vt:lpstr>
      <vt:lpstr>Zespół Szkół Zawodowych nr 1 ul. Zgoda 31</vt:lpstr>
      <vt:lpstr>Zespół Szkół Mechanicznych ul. Jagiellońska 32</vt:lpstr>
      <vt:lpstr>Zespół Szkół Przemysłu Spożywczego ul. Zagórska 14</vt:lpstr>
      <vt:lpstr>Zespół Szkół Elektrycznych ul. Prezydenta R. Kaczorowskiego 8</vt:lpstr>
      <vt:lpstr>Zespół Szkół Ekonomicznych ul. Langiewicza 18</vt:lpstr>
      <vt:lpstr>Zespół Szkół Ekonomicznych           im. im. Mikołaja Kopernika ul. Kopernika 8</vt:lpstr>
      <vt:lpstr>Prezentacja programu PowerPoint</vt:lpstr>
      <vt:lpstr>Zespół Szkół Informatycznych              im. gen. Józefa Hauke-Bosaka ul. Warszawska 96</vt:lpstr>
      <vt:lpstr>Zespół Szkół nr 2 ul. Jagiellońska 90</vt:lpstr>
      <vt:lpstr>Zespół Placówek Szkolno-Wychowawczych ul. Jagiellońska 30</vt:lpstr>
      <vt:lpstr>Centrum Kształcenia Zawodowego</vt:lpstr>
      <vt:lpstr>Nowe kierunki uruchamiane       w roku szkolnym 2022/2023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SZKOLNICTWO ZAWODOWE</dc:title>
  <dc:creator>Dorota Kaczmarczyk</dc:creator>
  <cp:lastModifiedBy>Agnieszka Długosz</cp:lastModifiedBy>
  <cp:revision>17</cp:revision>
  <cp:lastPrinted>2022-04-05T06:35:49Z</cp:lastPrinted>
  <dcterms:created xsi:type="dcterms:W3CDTF">2021-11-30T13:14:18Z</dcterms:created>
  <dcterms:modified xsi:type="dcterms:W3CDTF">2022-04-05T06:37:24Z</dcterms:modified>
</cp:coreProperties>
</file>