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smtClean="0"/>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smtClean="0"/>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51012" y="1300785"/>
            <a:ext cx="8689976" cy="1350975"/>
          </a:xfrm>
        </p:spPr>
        <p:txBody>
          <a:bodyPr>
            <a:normAutofit/>
          </a:bodyPr>
          <a:lstStyle/>
          <a:p>
            <a:r>
              <a:rPr lang="pl-PL" sz="5400" b="1" dirty="0" smtClean="0">
                <a:latin typeface="Algerian" panose="04020705040A02060702" pitchFamily="82" charset="0"/>
              </a:rPr>
              <a:t>„Doceń wodę”</a:t>
            </a:r>
            <a:endParaRPr lang="pl-PL" sz="5400" b="1" dirty="0">
              <a:latin typeface="Algerian" panose="04020705040A02060702" pitchFamily="82" charset="0"/>
            </a:endParaRPr>
          </a:p>
        </p:txBody>
      </p:sp>
      <p:sp>
        <p:nvSpPr>
          <p:cNvPr id="3" name="Podtytuł 2"/>
          <p:cNvSpPr>
            <a:spLocks noGrp="1"/>
          </p:cNvSpPr>
          <p:nvPr>
            <p:ph type="subTitle" idx="1"/>
          </p:nvPr>
        </p:nvSpPr>
        <p:spPr>
          <a:xfrm>
            <a:off x="1751012" y="5468112"/>
            <a:ext cx="6926644" cy="612647"/>
          </a:xfrm>
        </p:spPr>
        <p:txBody>
          <a:bodyPr/>
          <a:lstStyle/>
          <a:p>
            <a:r>
              <a:rPr lang="pl-PL" dirty="0" smtClean="0">
                <a:solidFill>
                  <a:schemeClr val="tx1"/>
                </a:solidFill>
              </a:rPr>
              <a:t>Maja Mazur 6d</a:t>
            </a:r>
            <a:endParaRPr lang="pl-PL" dirty="0">
              <a:solidFill>
                <a:schemeClr val="tx1"/>
              </a:solidFill>
            </a:endParaRPr>
          </a:p>
        </p:txBody>
      </p:sp>
    </p:spTree>
    <p:extLst>
      <p:ext uri="{BB962C8B-B14F-4D97-AF65-F5344CB8AC3E}">
        <p14:creationId xmlns:p14="http://schemas.microsoft.com/office/powerpoint/2010/main" val="365353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652272"/>
          </a:xfrm>
        </p:spPr>
        <p:txBody>
          <a:bodyPr/>
          <a:lstStyle/>
          <a:p>
            <a:r>
              <a:rPr lang="pl-PL" dirty="0"/>
              <a:t>Doceń Wodę </a:t>
            </a:r>
          </a:p>
        </p:txBody>
      </p:sp>
      <p:pic>
        <p:nvPicPr>
          <p:cNvPr id="5" name="Symbol zastępczy zawartości 4"/>
          <p:cNvPicPr>
            <a:picLocks noGrp="1" noChangeAspect="1"/>
          </p:cNvPicPr>
          <p:nvPr>
            <p:ph sz="quarter" idx="13"/>
          </p:nvPr>
        </p:nvPicPr>
        <p:blipFill>
          <a:blip r:embed="rId2"/>
          <a:stretch>
            <a:fillRect/>
          </a:stretch>
        </p:blipFill>
        <p:spPr>
          <a:xfrm>
            <a:off x="6264433" y="1073658"/>
            <a:ext cx="4910533" cy="4717542"/>
          </a:xfrm>
          <a:prstGeom prst="rect">
            <a:avLst/>
          </a:prstGeom>
        </p:spPr>
      </p:pic>
      <p:sp>
        <p:nvSpPr>
          <p:cNvPr id="4" name="Symbol zastępczy tekstu 3"/>
          <p:cNvSpPr>
            <a:spLocks noGrp="1"/>
          </p:cNvSpPr>
          <p:nvPr>
            <p:ph type="body" sz="half" idx="2"/>
          </p:nvPr>
        </p:nvSpPr>
        <p:spPr>
          <a:xfrm>
            <a:off x="913774" y="1481328"/>
            <a:ext cx="3935689" cy="4309872"/>
          </a:xfrm>
        </p:spPr>
        <p:txBody>
          <a:bodyPr>
            <a:normAutofit/>
          </a:bodyPr>
          <a:lstStyle/>
          <a:p>
            <a:pPr algn="just"/>
            <a:r>
              <a:rPr lang="pl-PL" sz="2000" cap="none" dirty="0" smtClean="0"/>
              <a:t>1/3 ludności świata mieszka na terenach objętych deficytem wody, a 11% nie ma zapewnionego dostępu do czystej wody pitnej, oszczędzanie wody jest bardzo uzasadnionym działaniem. Trzeba dbać o jej zasoby. Nie chodzi o to, aby odmawiać sobie dostępu do wody i przyjemności korzystania z niej, ale o kontrolowanie jej zużycia podczas wykonywania codziennych czynności.</a:t>
            </a:r>
            <a:endParaRPr lang="pl-PL" sz="2000" cap="none" dirty="0"/>
          </a:p>
        </p:txBody>
      </p:sp>
    </p:spTree>
    <p:extLst>
      <p:ext uri="{BB962C8B-B14F-4D97-AF65-F5344CB8AC3E}">
        <p14:creationId xmlns:p14="http://schemas.microsoft.com/office/powerpoint/2010/main" val="72065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51012" y="1300785"/>
            <a:ext cx="8689976" cy="1094943"/>
          </a:xfrm>
        </p:spPr>
        <p:txBody>
          <a:bodyPr/>
          <a:lstStyle/>
          <a:p>
            <a:r>
              <a:rPr lang="pl-PL" dirty="0"/>
              <a:t>Doceń Wodę </a:t>
            </a:r>
          </a:p>
        </p:txBody>
      </p:sp>
      <p:sp>
        <p:nvSpPr>
          <p:cNvPr id="3" name="Podtytuł 2"/>
          <p:cNvSpPr>
            <a:spLocks noGrp="1"/>
          </p:cNvSpPr>
          <p:nvPr>
            <p:ph type="subTitle" idx="1"/>
          </p:nvPr>
        </p:nvSpPr>
        <p:spPr/>
        <p:txBody>
          <a:bodyPr>
            <a:normAutofit/>
          </a:bodyPr>
          <a:lstStyle/>
          <a:p>
            <a:r>
              <a:rPr lang="pl-PL" sz="4000" dirty="0" smtClean="0">
                <a:solidFill>
                  <a:schemeClr val="tx1"/>
                </a:solidFill>
              </a:rPr>
              <a:t>koniec</a:t>
            </a:r>
            <a:endParaRPr lang="pl-PL" sz="4000" dirty="0">
              <a:solidFill>
                <a:schemeClr val="tx1"/>
              </a:solidFill>
            </a:endParaRPr>
          </a:p>
        </p:txBody>
      </p:sp>
    </p:spTree>
    <p:extLst>
      <p:ext uri="{BB962C8B-B14F-4D97-AF65-F5344CB8AC3E}">
        <p14:creationId xmlns:p14="http://schemas.microsoft.com/office/powerpoint/2010/main" val="91190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606552"/>
          </a:xfrm>
        </p:spPr>
        <p:txBody>
          <a:bodyPr>
            <a:normAutofit/>
          </a:bodyPr>
          <a:lstStyle/>
          <a:p>
            <a:r>
              <a:rPr lang="pl-PL" sz="2800" dirty="0" smtClean="0"/>
              <a:t>Doceń Wodę </a:t>
            </a:r>
            <a:endParaRPr lang="pl-PL" sz="2800" dirty="0"/>
          </a:p>
        </p:txBody>
      </p:sp>
      <p:pic>
        <p:nvPicPr>
          <p:cNvPr id="5" name="Symbol zastępczy zawartości 4"/>
          <p:cNvPicPr>
            <a:picLocks noGrp="1" noChangeAspect="1"/>
          </p:cNvPicPr>
          <p:nvPr>
            <p:ph sz="quarter" idx="13"/>
          </p:nvPr>
        </p:nvPicPr>
        <p:blipFill>
          <a:blip r:embed="rId2"/>
          <a:stretch>
            <a:fillRect/>
          </a:stretch>
        </p:blipFill>
        <p:spPr>
          <a:xfrm>
            <a:off x="6089905" y="384048"/>
            <a:ext cx="4718304" cy="5605272"/>
          </a:xfrm>
          <a:prstGeom prst="rect">
            <a:avLst/>
          </a:prstGeom>
        </p:spPr>
      </p:pic>
      <p:sp>
        <p:nvSpPr>
          <p:cNvPr id="4" name="Symbol zastępczy tekstu 3"/>
          <p:cNvSpPr>
            <a:spLocks noGrp="1"/>
          </p:cNvSpPr>
          <p:nvPr>
            <p:ph type="body" sz="half" idx="2"/>
          </p:nvPr>
        </p:nvSpPr>
        <p:spPr>
          <a:xfrm>
            <a:off x="667512" y="1627632"/>
            <a:ext cx="4181951" cy="4163568"/>
          </a:xfrm>
        </p:spPr>
        <p:txBody>
          <a:bodyPr>
            <a:normAutofit/>
          </a:bodyPr>
          <a:lstStyle/>
          <a:p>
            <a:pPr algn="just"/>
            <a:r>
              <a:rPr lang="pl-PL" sz="2000" cap="none" dirty="0" smtClean="0"/>
              <a:t>Woda – to związek chemiczny o wzorze H</a:t>
            </a:r>
            <a:r>
              <a:rPr lang="pl-PL" sz="2000" cap="none" baseline="-25000" dirty="0" smtClean="0"/>
              <a:t>2</a:t>
            </a:r>
            <a:r>
              <a:rPr lang="pl-PL" sz="2000" cap="none" dirty="0" smtClean="0"/>
              <a:t>O, który odgrywa ważną rolę w przyrodzie i życiu człowieka.</a:t>
            </a:r>
          </a:p>
          <a:p>
            <a:pPr algn="just"/>
            <a:r>
              <a:rPr lang="pl-PL" sz="2000" cap="none" dirty="0" smtClean="0"/>
              <a:t>Woda jest:</a:t>
            </a:r>
          </a:p>
          <a:p>
            <a:pPr marL="285750" indent="-285750" algn="just">
              <a:buFont typeface="Wingdings" panose="05000000000000000000" pitchFamily="2" charset="2"/>
              <a:buChar char="Ø"/>
            </a:pPr>
            <a:r>
              <a:rPr lang="pl-PL" sz="2000" cap="none" dirty="0" smtClean="0"/>
              <a:t>Bezbarwna</a:t>
            </a:r>
          </a:p>
          <a:p>
            <a:pPr marL="285750" indent="-285750" algn="just">
              <a:buFont typeface="Wingdings" panose="05000000000000000000" pitchFamily="2" charset="2"/>
              <a:buChar char="Ø"/>
            </a:pPr>
            <a:r>
              <a:rPr lang="pl-PL" sz="2000" cap="none" dirty="0" smtClean="0"/>
              <a:t>Bezwonna</a:t>
            </a:r>
          </a:p>
          <a:p>
            <a:pPr marL="285750" indent="-285750" algn="just">
              <a:buFont typeface="Wingdings" panose="05000000000000000000" pitchFamily="2" charset="2"/>
              <a:buChar char="Ø"/>
            </a:pPr>
            <a:r>
              <a:rPr lang="pl-PL" sz="2000" cap="none" dirty="0" smtClean="0"/>
              <a:t>Pozbawiona smaku i kalorii</a:t>
            </a:r>
          </a:p>
          <a:p>
            <a:pPr algn="just"/>
            <a:r>
              <a:rPr lang="pl-PL" sz="2000" cap="none" dirty="0"/>
              <a:t>Bez niej życie na Ziemi byłoby niemożliwe.</a:t>
            </a:r>
          </a:p>
        </p:txBody>
      </p:sp>
    </p:spTree>
    <p:extLst>
      <p:ext uri="{BB962C8B-B14F-4D97-AF65-F5344CB8AC3E}">
        <p14:creationId xmlns:p14="http://schemas.microsoft.com/office/powerpoint/2010/main" val="923431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661416"/>
          </a:xfrm>
        </p:spPr>
        <p:txBody>
          <a:bodyPr/>
          <a:lstStyle/>
          <a:p>
            <a:r>
              <a:rPr lang="pl-PL" dirty="0"/>
              <a:t>Doceń Wodę </a:t>
            </a:r>
          </a:p>
        </p:txBody>
      </p:sp>
      <p:pic>
        <p:nvPicPr>
          <p:cNvPr id="5" name="Symbol zastępczy zawartości 4"/>
          <p:cNvPicPr>
            <a:picLocks noGrp="1" noChangeAspect="1"/>
          </p:cNvPicPr>
          <p:nvPr>
            <p:ph sz="quarter" idx="13"/>
          </p:nvPr>
        </p:nvPicPr>
        <p:blipFill>
          <a:blip r:embed="rId2"/>
          <a:stretch>
            <a:fillRect/>
          </a:stretch>
        </p:blipFill>
        <p:spPr>
          <a:xfrm>
            <a:off x="5889323" y="1464139"/>
            <a:ext cx="5522389" cy="3722050"/>
          </a:xfrm>
          <a:prstGeom prst="rect">
            <a:avLst/>
          </a:prstGeom>
        </p:spPr>
      </p:pic>
      <p:sp>
        <p:nvSpPr>
          <p:cNvPr id="4" name="Symbol zastępczy tekstu 3"/>
          <p:cNvSpPr>
            <a:spLocks noGrp="1"/>
          </p:cNvSpPr>
          <p:nvPr>
            <p:ph type="body" sz="half" idx="2"/>
          </p:nvPr>
        </p:nvSpPr>
        <p:spPr>
          <a:xfrm>
            <a:off x="913774" y="1371600"/>
            <a:ext cx="3935689" cy="4419600"/>
          </a:xfrm>
        </p:spPr>
        <p:txBody>
          <a:bodyPr>
            <a:normAutofit lnSpcReduction="10000"/>
          </a:bodyPr>
          <a:lstStyle/>
          <a:p>
            <a:pPr algn="just"/>
            <a:r>
              <a:rPr lang="pl-PL" sz="2000" cap="none" dirty="0" smtClean="0"/>
              <a:t>Woda jest jedyną substancją, która występuje na Ziemi w trzech stanach skupienia:</a:t>
            </a:r>
          </a:p>
          <a:p>
            <a:pPr marL="342900" indent="-342900" algn="just">
              <a:buFont typeface="Wingdings" panose="05000000000000000000" pitchFamily="2" charset="2"/>
              <a:buChar char="Ø"/>
            </a:pPr>
            <a:r>
              <a:rPr lang="pl-PL" sz="2000" cap="none" dirty="0" smtClean="0"/>
              <a:t>Cieczy</a:t>
            </a:r>
          </a:p>
          <a:p>
            <a:pPr marL="342900" indent="-342900" algn="just">
              <a:buFont typeface="Wingdings" panose="05000000000000000000" pitchFamily="2" charset="2"/>
              <a:buChar char="Ø"/>
            </a:pPr>
            <a:r>
              <a:rPr lang="pl-PL" sz="2000" cap="none" dirty="0" smtClean="0"/>
              <a:t>Ciała stałego (lód, śnieg)</a:t>
            </a:r>
          </a:p>
          <a:p>
            <a:pPr marL="342900" indent="-342900" algn="just">
              <a:buFont typeface="Wingdings" panose="05000000000000000000" pitchFamily="2" charset="2"/>
              <a:buChar char="Ø"/>
            </a:pPr>
            <a:r>
              <a:rPr lang="pl-PL" sz="2000" cap="none" dirty="0" smtClean="0"/>
              <a:t>Gazu (para wodna)</a:t>
            </a:r>
          </a:p>
          <a:p>
            <a:pPr algn="just"/>
            <a:r>
              <a:rPr lang="pl-PL" sz="2000" cap="none" dirty="0" smtClean="0"/>
              <a:t>Prawie wszystkie substancje mogą przechodzić z jednego stanu skupienia w inny.</a:t>
            </a:r>
            <a:endParaRPr lang="pl-PL" sz="2000" cap="none" dirty="0"/>
          </a:p>
          <a:p>
            <a:pPr algn="just"/>
            <a:endParaRPr lang="pl-PL" cap="none" dirty="0" smtClean="0"/>
          </a:p>
          <a:p>
            <a:pPr algn="just"/>
            <a:r>
              <a:rPr lang="pl-PL" cap="none" dirty="0" smtClean="0"/>
              <a:t> </a:t>
            </a:r>
            <a:endParaRPr lang="pl-PL" cap="none" dirty="0"/>
          </a:p>
        </p:txBody>
      </p:sp>
    </p:spTree>
    <p:extLst>
      <p:ext uri="{BB962C8B-B14F-4D97-AF65-F5344CB8AC3E}">
        <p14:creationId xmlns:p14="http://schemas.microsoft.com/office/powerpoint/2010/main" val="2817083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697992"/>
          </a:xfrm>
        </p:spPr>
        <p:txBody>
          <a:bodyPr/>
          <a:lstStyle/>
          <a:p>
            <a:r>
              <a:rPr lang="pl-PL" dirty="0"/>
              <a:t>Doceń Wodę </a:t>
            </a:r>
          </a:p>
        </p:txBody>
      </p:sp>
      <p:sp>
        <p:nvSpPr>
          <p:cNvPr id="4" name="Symbol zastępczy tekstu 3"/>
          <p:cNvSpPr>
            <a:spLocks noGrp="1"/>
          </p:cNvSpPr>
          <p:nvPr>
            <p:ph type="body" sz="half" idx="2"/>
          </p:nvPr>
        </p:nvSpPr>
        <p:spPr>
          <a:xfrm>
            <a:off x="913774" y="1801368"/>
            <a:ext cx="3935689" cy="3989832"/>
          </a:xfrm>
        </p:spPr>
        <p:txBody>
          <a:bodyPr>
            <a:normAutofit/>
          </a:bodyPr>
          <a:lstStyle/>
          <a:p>
            <a:pPr algn="just"/>
            <a:r>
              <a:rPr lang="pl-PL" sz="2000" cap="none" dirty="0" smtClean="0"/>
              <a:t>Powierzchnia Ziemi jest prawie w 71% pokryta wodą. Z tego 97 % to woda słona pochodząca z mórz i oceanów. Jedynie ok. 3% objętości wód naturalnych stanowią wody słodkie, które są niezbędne do życia wszystkich organizmów. Woda jest nieodzowna do życia roślin, zwierząt i ludzi.</a:t>
            </a:r>
            <a:endParaRPr lang="pl-PL" sz="2000" cap="none" dirty="0"/>
          </a:p>
        </p:txBody>
      </p:sp>
      <p:pic>
        <p:nvPicPr>
          <p:cNvPr id="7" name="Symbol zastępczy zawartości 6"/>
          <p:cNvPicPr>
            <a:picLocks noGrp="1" noChangeAspect="1"/>
          </p:cNvPicPr>
          <p:nvPr>
            <p:ph sz="quarter" idx="13"/>
          </p:nvPr>
        </p:nvPicPr>
        <p:blipFill>
          <a:blip r:embed="rId2"/>
          <a:stretch>
            <a:fillRect/>
          </a:stretch>
        </p:blipFill>
        <p:spPr>
          <a:xfrm>
            <a:off x="5526470" y="1307592"/>
            <a:ext cx="5978144" cy="4483608"/>
          </a:xfrm>
          <a:prstGeom prst="rect">
            <a:avLst/>
          </a:prstGeom>
        </p:spPr>
      </p:pic>
    </p:spTree>
    <p:extLst>
      <p:ext uri="{BB962C8B-B14F-4D97-AF65-F5344CB8AC3E}">
        <p14:creationId xmlns:p14="http://schemas.microsoft.com/office/powerpoint/2010/main" val="1419614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679704"/>
          </a:xfrm>
        </p:spPr>
        <p:txBody>
          <a:bodyPr/>
          <a:lstStyle/>
          <a:p>
            <a:r>
              <a:rPr lang="pl-PL" dirty="0"/>
              <a:t>Doceń Wodę </a:t>
            </a:r>
          </a:p>
        </p:txBody>
      </p:sp>
      <p:pic>
        <p:nvPicPr>
          <p:cNvPr id="5" name="Symbol zastępczy zawartości 4"/>
          <p:cNvPicPr>
            <a:picLocks noGrp="1" noChangeAspect="1"/>
          </p:cNvPicPr>
          <p:nvPr>
            <p:ph sz="quarter" idx="13"/>
          </p:nvPr>
        </p:nvPicPr>
        <p:blipFill>
          <a:blip r:embed="rId2"/>
          <a:stretch>
            <a:fillRect/>
          </a:stretch>
        </p:blipFill>
        <p:spPr>
          <a:xfrm>
            <a:off x="5078413" y="875705"/>
            <a:ext cx="6199187" cy="4649390"/>
          </a:xfrm>
          <a:prstGeom prst="rect">
            <a:avLst/>
          </a:prstGeom>
        </p:spPr>
      </p:pic>
      <p:sp>
        <p:nvSpPr>
          <p:cNvPr id="4" name="Symbol zastępczy tekstu 3"/>
          <p:cNvSpPr>
            <a:spLocks noGrp="1"/>
          </p:cNvSpPr>
          <p:nvPr>
            <p:ph type="body" sz="half" idx="2"/>
          </p:nvPr>
        </p:nvSpPr>
        <p:spPr>
          <a:xfrm>
            <a:off x="913774" y="1508760"/>
            <a:ext cx="3935689" cy="4282440"/>
          </a:xfrm>
        </p:spPr>
        <p:txBody>
          <a:bodyPr>
            <a:normAutofit/>
          </a:bodyPr>
          <a:lstStyle/>
          <a:p>
            <a:pPr algn="just"/>
            <a:r>
              <a:rPr lang="pl-PL" sz="2000" cap="none" dirty="0" smtClean="0"/>
              <a:t>Woda jest najważniejszym składnikiem organizmów, na przykład stanowi ok. 70% masy ciała człowieka. Jest niezbędna do jego prawidłowego funkcjonowania: bierze udział w regulowaniu temperatury ciała,  transporcie składników odżywczych, produktów przemiany materii oraz we wszystkich reakcjach biochemicznych zachodzących w organizmie.</a:t>
            </a:r>
            <a:endParaRPr lang="pl-PL" sz="2000" cap="none" dirty="0"/>
          </a:p>
        </p:txBody>
      </p:sp>
    </p:spTree>
    <p:extLst>
      <p:ext uri="{BB962C8B-B14F-4D97-AF65-F5344CB8AC3E}">
        <p14:creationId xmlns:p14="http://schemas.microsoft.com/office/powerpoint/2010/main" val="2745672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661416"/>
          </a:xfrm>
        </p:spPr>
        <p:txBody>
          <a:bodyPr/>
          <a:lstStyle/>
          <a:p>
            <a:r>
              <a:rPr lang="pl-PL" dirty="0"/>
              <a:t>Doceń Wodę </a:t>
            </a:r>
          </a:p>
        </p:txBody>
      </p:sp>
      <p:pic>
        <p:nvPicPr>
          <p:cNvPr id="5" name="Symbol zastępczy zawartości 4"/>
          <p:cNvPicPr>
            <a:picLocks noGrp="1" noChangeAspect="1"/>
          </p:cNvPicPr>
          <p:nvPr>
            <p:ph sz="quarter" idx="13"/>
          </p:nvPr>
        </p:nvPicPr>
        <p:blipFill>
          <a:blip r:embed="rId2"/>
          <a:stretch>
            <a:fillRect/>
          </a:stretch>
        </p:blipFill>
        <p:spPr>
          <a:xfrm>
            <a:off x="6656832" y="230502"/>
            <a:ext cx="4163600" cy="6243450"/>
          </a:xfrm>
          <a:prstGeom prst="rect">
            <a:avLst/>
          </a:prstGeom>
        </p:spPr>
      </p:pic>
      <p:sp>
        <p:nvSpPr>
          <p:cNvPr id="4" name="Symbol zastępczy tekstu 3"/>
          <p:cNvSpPr>
            <a:spLocks noGrp="1"/>
          </p:cNvSpPr>
          <p:nvPr>
            <p:ph type="body" sz="half" idx="2"/>
          </p:nvPr>
        </p:nvSpPr>
        <p:spPr>
          <a:xfrm>
            <a:off x="913774" y="1271016"/>
            <a:ext cx="5038970" cy="5047488"/>
          </a:xfrm>
        </p:spPr>
        <p:txBody>
          <a:bodyPr>
            <a:noAutofit/>
          </a:bodyPr>
          <a:lstStyle/>
          <a:p>
            <a:pPr algn="just"/>
            <a:r>
              <a:rPr lang="pl-PL" sz="1800" cap="none" dirty="0" smtClean="0"/>
              <a:t>Woda krążąca w przyrodzie rozpuszcza napotkane substancje, w tym wiele szkodliwych. Najbardziej narażone na zanieczyszczenia są wody opadowe, gruntowe i rzeczne. W wodach opadowych rozpuszczają się gazy i pyły emitowane do atmosfery przez zakłady przemysłowe, które nie stosują urządzeń pochłaniających szkodliwe substancje, głównie tlenki azotu i siarki. </a:t>
            </a:r>
            <a:br>
              <a:rPr lang="pl-PL" sz="1800" cap="none" dirty="0" smtClean="0"/>
            </a:br>
            <a:r>
              <a:rPr lang="pl-PL" sz="1800" cap="none" dirty="0" smtClean="0"/>
              <a:t>Wodom gruntowym zagraża nadmierna ilość nawozów sztucznych stosowanych w rolnictwie oraz środków ochrony roślin (pestycydów). W miastach pojawiają się dodatkowe źródła zanieczyszczeń. Woda deszczowa spłukuje brudy z dachów i ulic.</a:t>
            </a:r>
            <a:br>
              <a:rPr lang="pl-PL" sz="1800" cap="none" dirty="0" smtClean="0"/>
            </a:br>
            <a:r>
              <a:rPr lang="pl-PL" sz="1800" cap="none" dirty="0" smtClean="0"/>
              <a:t>W najgorszej sytuacji są rzeki, to do nich spływają ścieki komunalne i przemysłowe.</a:t>
            </a:r>
            <a:endParaRPr lang="pl-PL" sz="1800" cap="none" dirty="0"/>
          </a:p>
        </p:txBody>
      </p:sp>
    </p:spTree>
    <p:extLst>
      <p:ext uri="{BB962C8B-B14F-4D97-AF65-F5344CB8AC3E}">
        <p14:creationId xmlns:p14="http://schemas.microsoft.com/office/powerpoint/2010/main" val="300024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597408"/>
          </a:xfrm>
        </p:spPr>
        <p:txBody>
          <a:bodyPr/>
          <a:lstStyle/>
          <a:p>
            <a:r>
              <a:rPr lang="pl-PL" dirty="0"/>
              <a:t>Doceń Wodę </a:t>
            </a:r>
          </a:p>
        </p:txBody>
      </p:sp>
      <p:pic>
        <p:nvPicPr>
          <p:cNvPr id="5" name="Symbol zastępczy zawartości 4"/>
          <p:cNvPicPr>
            <a:picLocks noGrp="1" noChangeAspect="1"/>
          </p:cNvPicPr>
          <p:nvPr>
            <p:ph sz="quarter" idx="13"/>
          </p:nvPr>
        </p:nvPicPr>
        <p:blipFill>
          <a:blip r:embed="rId2"/>
          <a:stretch>
            <a:fillRect/>
          </a:stretch>
        </p:blipFill>
        <p:spPr>
          <a:xfrm>
            <a:off x="6441598" y="1407794"/>
            <a:ext cx="5371903" cy="4023742"/>
          </a:xfrm>
          <a:prstGeom prst="rect">
            <a:avLst/>
          </a:prstGeom>
        </p:spPr>
      </p:pic>
      <p:sp>
        <p:nvSpPr>
          <p:cNvPr id="4" name="Symbol zastępczy tekstu 3"/>
          <p:cNvSpPr>
            <a:spLocks noGrp="1"/>
          </p:cNvSpPr>
          <p:nvPr>
            <p:ph type="body" sz="half" idx="2"/>
          </p:nvPr>
        </p:nvSpPr>
        <p:spPr>
          <a:xfrm>
            <a:off x="913774" y="1407794"/>
            <a:ext cx="3935689" cy="4383406"/>
          </a:xfrm>
        </p:spPr>
        <p:txBody>
          <a:bodyPr>
            <a:normAutofit/>
          </a:bodyPr>
          <a:lstStyle/>
          <a:p>
            <a:pPr algn="just"/>
            <a:r>
              <a:rPr lang="pl-PL" sz="2000" cap="none" dirty="0" smtClean="0"/>
              <a:t>Jednym z przejawów racjonalnej gospodarki wodą jest oczyszczanie wód skażonych niechcianymi substancjami. Wszystkie ścieki komunalne czy przemysłowe zawsze oczyszcza się zanim zostaną odprowadzone do rzeki, jeziora, morza czy gruntu. Usuwanie niepożądanych substancji znajdujących się w wodzie odbywa się w oczyszczalniach ścieków.</a:t>
            </a:r>
            <a:endParaRPr lang="pl-PL" sz="2000" cap="none" dirty="0"/>
          </a:p>
        </p:txBody>
      </p:sp>
    </p:spTree>
    <p:extLst>
      <p:ext uri="{BB962C8B-B14F-4D97-AF65-F5344CB8AC3E}">
        <p14:creationId xmlns:p14="http://schemas.microsoft.com/office/powerpoint/2010/main" val="232663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624840"/>
          </a:xfrm>
        </p:spPr>
        <p:txBody>
          <a:bodyPr/>
          <a:lstStyle/>
          <a:p>
            <a:r>
              <a:rPr lang="pl-PL" dirty="0"/>
              <a:t>Doceń Wodę </a:t>
            </a:r>
          </a:p>
        </p:txBody>
      </p:sp>
      <p:sp>
        <p:nvSpPr>
          <p:cNvPr id="4" name="Symbol zastępczy tekstu 3"/>
          <p:cNvSpPr>
            <a:spLocks noGrp="1"/>
          </p:cNvSpPr>
          <p:nvPr>
            <p:ph type="body" sz="half" idx="2"/>
          </p:nvPr>
        </p:nvSpPr>
        <p:spPr>
          <a:xfrm>
            <a:off x="913774" y="1234440"/>
            <a:ext cx="4133714" cy="5148072"/>
          </a:xfrm>
        </p:spPr>
        <p:txBody>
          <a:bodyPr>
            <a:normAutofit fontScale="85000" lnSpcReduction="10000"/>
          </a:bodyPr>
          <a:lstStyle/>
          <a:p>
            <a:pPr algn="just"/>
            <a:r>
              <a:rPr lang="pl-PL" sz="2400" cap="none" dirty="0" smtClean="0"/>
              <a:t>Każdy wie, że na świecie jest coraz mniej wody, a w niektórych miejscach już praktycznie jej nie ma. Gdyby każdy zaczął oszczędzać, to zużycie wody kilkakrotnie by zmalało. Warto więc zapoznać się ze skutecznymi sposobami oszczędzania tego bezcennego daru natury. Bardzo ważne w tej kwestii są zwyczaje ludzkie. Codziennie miliardy ludzi przez nieuwagę traci drogocenne ilości wody. Obok są proste sposoby, dzięki którym można uniknąć tego błędu.</a:t>
            </a:r>
            <a:br>
              <a:rPr lang="pl-PL" sz="2400" cap="none" dirty="0" smtClean="0"/>
            </a:br>
            <a:endParaRPr lang="pl-PL" sz="2400" cap="none" dirty="0" smtClean="0"/>
          </a:p>
          <a:p>
            <a:endParaRPr lang="pl-PL" dirty="0"/>
          </a:p>
        </p:txBody>
      </p:sp>
      <p:pic>
        <p:nvPicPr>
          <p:cNvPr id="9" name="Symbol zastępczy zawartości 8"/>
          <p:cNvPicPr>
            <a:picLocks noGrp="1" noChangeAspect="1"/>
          </p:cNvPicPr>
          <p:nvPr>
            <p:ph sz="quarter" idx="13"/>
          </p:nvPr>
        </p:nvPicPr>
        <p:blipFill>
          <a:blip r:embed="rId2"/>
          <a:stretch>
            <a:fillRect/>
          </a:stretch>
        </p:blipFill>
        <p:spPr>
          <a:xfrm>
            <a:off x="5754846" y="188976"/>
            <a:ext cx="5983576" cy="6120384"/>
          </a:xfrm>
          <a:prstGeom prst="rect">
            <a:avLst/>
          </a:prstGeom>
        </p:spPr>
      </p:pic>
    </p:spTree>
    <p:extLst>
      <p:ext uri="{BB962C8B-B14F-4D97-AF65-F5344CB8AC3E}">
        <p14:creationId xmlns:p14="http://schemas.microsoft.com/office/powerpoint/2010/main" val="329264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09600"/>
            <a:ext cx="3935688" cy="707136"/>
          </a:xfrm>
        </p:spPr>
        <p:txBody>
          <a:bodyPr/>
          <a:lstStyle/>
          <a:p>
            <a:r>
              <a:rPr lang="pl-PL" dirty="0"/>
              <a:t>Doceń Wodę </a:t>
            </a:r>
          </a:p>
        </p:txBody>
      </p:sp>
      <p:sp>
        <p:nvSpPr>
          <p:cNvPr id="4" name="Symbol zastępczy tekstu 3"/>
          <p:cNvSpPr>
            <a:spLocks noGrp="1"/>
          </p:cNvSpPr>
          <p:nvPr>
            <p:ph type="body" sz="half" idx="2"/>
          </p:nvPr>
        </p:nvSpPr>
        <p:spPr>
          <a:xfrm>
            <a:off x="913774" y="1572768"/>
            <a:ext cx="4325738" cy="4654296"/>
          </a:xfrm>
        </p:spPr>
        <p:txBody>
          <a:bodyPr>
            <a:noAutofit/>
          </a:bodyPr>
          <a:lstStyle/>
          <a:p>
            <a:pPr algn="just"/>
            <a:r>
              <a:rPr lang="pl-PL" sz="2000" cap="none" dirty="0" smtClean="0"/>
              <a:t>Relatywnie niskie ceny, zmieniające się szybko kolekcje oraz raczej niska trwałość odzieży sprawiają, że konsumenci chętnie często kupują ubrania i buty, a wyrzucają stare. Tymczasem ich produkcja zużywa gigantyczne ilości zasobów i szkodzi środowisku. Dla przykładu, do wyprodukowania </a:t>
            </a:r>
            <a:r>
              <a:rPr lang="pl-PL" sz="2000" cap="none" dirty="0" err="1" smtClean="0"/>
              <a:t>t-shirta</a:t>
            </a:r>
            <a:r>
              <a:rPr lang="pl-PL" sz="2000" cap="none" dirty="0" smtClean="0"/>
              <a:t> potrzeba 1750 litrów wody. </a:t>
            </a:r>
          </a:p>
          <a:p>
            <a:pPr algn="just"/>
            <a:r>
              <a:rPr lang="pl-PL" sz="2000" b="1" cap="none" dirty="0" smtClean="0">
                <a:solidFill>
                  <a:schemeClr val="accent6">
                    <a:lumMod val="75000"/>
                  </a:schemeClr>
                </a:solidFill>
              </a:rPr>
              <a:t>Noś ubrania dłużej – wodę oddaj naturze.</a:t>
            </a:r>
            <a:endParaRPr lang="pl-PL" sz="2000" b="1" cap="none" dirty="0">
              <a:solidFill>
                <a:schemeClr val="accent6">
                  <a:lumMod val="75000"/>
                </a:schemeClr>
              </a:solidFill>
            </a:endParaRPr>
          </a:p>
        </p:txBody>
      </p:sp>
      <p:pic>
        <p:nvPicPr>
          <p:cNvPr id="7" name="Symbol zastępczy zawartości 6"/>
          <p:cNvPicPr>
            <a:picLocks noGrp="1" noChangeAspect="1"/>
          </p:cNvPicPr>
          <p:nvPr>
            <p:ph sz="quarter" idx="13"/>
          </p:nvPr>
        </p:nvPicPr>
        <p:blipFill>
          <a:blip r:embed="rId2"/>
          <a:stretch>
            <a:fillRect/>
          </a:stretch>
        </p:blipFill>
        <p:spPr>
          <a:xfrm>
            <a:off x="5844571" y="609600"/>
            <a:ext cx="5360099" cy="5360099"/>
          </a:xfrm>
          <a:prstGeom prst="rect">
            <a:avLst/>
          </a:prstGeom>
        </p:spPr>
      </p:pic>
    </p:spTree>
    <p:extLst>
      <p:ext uri="{BB962C8B-B14F-4D97-AF65-F5344CB8AC3E}">
        <p14:creationId xmlns:p14="http://schemas.microsoft.com/office/powerpoint/2010/main" val="747307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Kropl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Kropla</Template>
  <TotalTime>150</TotalTime>
  <Words>502</Words>
  <Application>Microsoft Office PowerPoint</Application>
  <PresentationFormat>Panoramiczny</PresentationFormat>
  <Paragraphs>34</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Algerian</vt:lpstr>
      <vt:lpstr>Arial</vt:lpstr>
      <vt:lpstr>Tw Cen MT</vt:lpstr>
      <vt:lpstr>Wingdings</vt:lpstr>
      <vt:lpstr>Kropla</vt:lpstr>
      <vt:lpstr>„Doceń wodę”</vt:lpstr>
      <vt:lpstr>Doceń Wodę </vt:lpstr>
      <vt:lpstr>Doceń Wodę </vt:lpstr>
      <vt:lpstr>Doceń Wodę </vt:lpstr>
      <vt:lpstr>Doceń Wodę </vt:lpstr>
      <vt:lpstr>Doceń Wodę </vt:lpstr>
      <vt:lpstr>Doceń Wodę </vt:lpstr>
      <vt:lpstr>Doceń Wodę </vt:lpstr>
      <vt:lpstr>Doceń Wodę </vt:lpstr>
      <vt:lpstr>Doceń Wodę </vt:lpstr>
      <vt:lpstr>Doceń Wodę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„Doceń wodę”</dc:title>
  <dc:creator>Maria Mazur</dc:creator>
  <cp:lastModifiedBy>Maria Mazur</cp:lastModifiedBy>
  <cp:revision>17</cp:revision>
  <dcterms:created xsi:type="dcterms:W3CDTF">2021-03-28T12:03:03Z</dcterms:created>
  <dcterms:modified xsi:type="dcterms:W3CDTF">2021-03-28T19:25:20Z</dcterms:modified>
</cp:coreProperties>
</file>