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6" r:id="rId7"/>
    <p:sldId id="265" r:id="rId8"/>
    <p:sldId id="262" r:id="rId9"/>
    <p:sldId id="259" r:id="rId10"/>
    <p:sldId id="263" r:id="rId11"/>
    <p:sldId id="267" r:id="rId12"/>
    <p:sldId id="258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366726-B239-4C53-8637-6B57CAB6235A}" v="81" dt="2021-03-28T17:55:09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49FD13-3085-4E6A-BEA2-06B8D2ADA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5693303-8CD5-4F4E-8133-8DDC4F460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C88CC5-38DB-44D2-BDE6-3630FC0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F67A-448E-411D-9EA0-245846A9CDB7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B24F3E-6486-43EF-8373-4CF7BF665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249DD0E-9020-4AA6-BA34-67C987DA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D9E8-C286-43BC-9D26-736AFB7A58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016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18F9A7-099E-46B1-82AA-EBA7B69B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DB6852C-F7E5-4D09-86F0-4466D168D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321B13-765A-415B-A96E-FD549961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F67A-448E-411D-9EA0-245846A9CDB7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047EB77-B615-44C8-9147-D0F8B570A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EA2704A-F745-4939-BD80-FD2ECF0A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D9E8-C286-43BC-9D26-736AFB7A58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87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1991B52-4F6A-4A27-B191-7695E479CC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04C0E6C-779E-4639-8CA9-4EE414DD6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08D2F1-1DEA-44D2-9688-3DB86FDA3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F67A-448E-411D-9EA0-245846A9CDB7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05E9F3-96AE-4097-B09C-6CD7C7DB5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183848-A7F6-4F93-86DB-645D0840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D9E8-C286-43BC-9D26-736AFB7A58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396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E0A355-C38C-4B9C-9E5B-D7341BA5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8A5E48-D324-40D8-9F9D-A61341386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B474F7-5380-4FCC-8CBB-1F829D60E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F67A-448E-411D-9EA0-245846A9CDB7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1F9015-7E59-4B47-AEA0-9301FDD11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B92FB51-955D-4FCD-B3A7-57D41FAB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D9E8-C286-43BC-9D26-736AFB7A58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356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6657D-0719-4D87-9FEE-FDEA6ED5D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7D6389-2941-4D7D-9FAB-2AC856D4D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5A9FE5-2CA7-4D24-9B05-7CFFFC50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F67A-448E-411D-9EA0-245846A9CDB7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A0948E-E576-4563-9C5D-A3675A3F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389D57-B424-45F2-8685-A9EE934B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D9E8-C286-43BC-9D26-736AFB7A58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01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3F815D-2509-4793-8025-934517694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2A635F-F1EB-400A-9DD4-D7047CC3B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9F39981-FACB-4D5C-BA43-370A6EFB0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E6A0ABC-E8FC-4791-9412-4745AEE2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F67A-448E-411D-9EA0-245846A9CDB7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9D141B9-9795-4CB7-9920-71CB5EB0B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CE4A6B1-C773-43F6-B023-A79D2D1F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D9E8-C286-43BC-9D26-736AFB7A58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424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1964D6-8BED-406F-8327-CF9A4811B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EED822-BE6A-46F5-9325-29D6472B4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0B28A45-32A3-457F-99AC-449A999B4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A1D9F42-9918-43AD-92B9-F8B291EE8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FC35A50-6E2F-4146-97CD-508950E471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D405774-874E-45C7-B05F-2D21AF3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F67A-448E-411D-9EA0-245846A9CDB7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D00BAC7-9917-48B3-83DB-7E9D6AE8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2CED7BC-195E-41D6-B40F-75EE936F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D9E8-C286-43BC-9D26-736AFB7A58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568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2CA509-0524-4C29-B2D6-23F035B73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DF93582-76CC-46AB-8D6F-548E79B50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F67A-448E-411D-9EA0-245846A9CDB7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1F4CE09-6511-4983-9F04-CB95753AD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9A5A20-1863-4ACA-A490-283B424F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D9E8-C286-43BC-9D26-736AFB7A58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692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7ED4DCE-C626-4CEC-BBF6-7D63622D5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F67A-448E-411D-9EA0-245846A9CDB7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F6420C0-BD58-4854-913F-C8AD8398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477B923-1EB1-4F52-9673-C4CC3271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D9E8-C286-43BC-9D26-736AFB7A58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949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9001EA-59C6-4B42-8AF2-B7482C56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3DFD20-544E-42CC-95A2-9EBE3BA41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ED77F81-6BDB-4388-AE45-9834C0668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5115CAC-208C-4858-A1FC-CDDD302A4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F67A-448E-411D-9EA0-245846A9CDB7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290E239-92B9-484D-8845-8C1B1B86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881B2E4-8C1D-4F6D-8C92-0FEF0E168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D9E8-C286-43BC-9D26-736AFB7A58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82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9B29BF-AC57-43C2-8490-A94E5C24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C8C9900-8777-49EC-828F-C913E9195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FFDFC9F-3F75-4B6B-A12E-DD25B18DE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3A5D5F1-DF8F-4457-93C7-56A9C5DB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F67A-448E-411D-9EA0-245846A9CDB7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DAD1956-951F-4BDE-BDFC-834FD4ED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EE56A0F-660B-4B2A-9364-15434FE5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D9E8-C286-43BC-9D26-736AFB7A58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800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97CB792-0AC6-4480-8215-AF5E2E69E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2E508C2-9491-4367-B94B-66D06E50A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638074-0657-4D2A-8E3B-804C2F6AB0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2F67A-448E-411D-9EA0-245846A9CDB7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436861-C478-4C20-B440-5FB40FFE6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7D7DDE9-5A6A-4B02-ADD3-06E5299A1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4D9E8-C286-43BC-9D26-736AFB7A58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13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Zobacz obraz źródłowy">
            <a:extLst>
              <a:ext uri="{FF2B5EF4-FFF2-40B4-BE49-F238E27FC236}">
                <a16:creationId xmlns:a16="http://schemas.microsoft.com/office/drawing/2014/main" id="{D02BCEF4-1D29-4147-874E-7FFFB2B75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9091" r="18451"/>
          <a:stretch/>
        </p:blipFill>
        <p:spPr bwMode="auto">
          <a:xfrm>
            <a:off x="3523488" y="-19049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13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52DCD6A-1245-4F79-8000-CB941E3EB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3332225"/>
            <a:ext cx="4903644" cy="994272"/>
          </a:xfrm>
        </p:spPr>
        <p:txBody>
          <a:bodyPr anchor="b">
            <a:noAutofit/>
          </a:bodyPr>
          <a:lstStyle/>
          <a:p>
            <a:pPr algn="l"/>
            <a:r>
              <a:rPr lang="pl-PL" sz="4200">
                <a:latin typeface="Helvetica Neue"/>
              </a:rPr>
              <a:t>Doceń Wodę</a:t>
            </a:r>
            <a:endParaRPr lang="pl-PL" sz="4200" dirty="0">
              <a:latin typeface="Helvetica Neue"/>
            </a:endParaRPr>
          </a:p>
        </p:txBody>
      </p:sp>
      <p:sp>
        <p:nvSpPr>
          <p:cNvPr id="4105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073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1" name="Rectangle 8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8A81A14-027D-4AC7-90C0-D8BA1BE98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Czy</a:t>
            </a:r>
            <a:r>
              <a:rPr lang="en-US" sz="5400" dirty="0"/>
              <a:t> </a:t>
            </a:r>
            <a:r>
              <a:rPr lang="en-US" sz="5400" dirty="0" err="1"/>
              <a:t>wiesz</a:t>
            </a:r>
            <a:r>
              <a:rPr lang="pl-PL" sz="5400" dirty="0"/>
              <a:t>?</a:t>
            </a:r>
            <a:endParaRPr lang="en-US" sz="5400" dirty="0"/>
          </a:p>
        </p:txBody>
      </p:sp>
      <p:pic>
        <p:nvPicPr>
          <p:cNvPr id="15" name="Picture 8" descr="Zobacz obraz źródłowy">
            <a:extLst>
              <a:ext uri="{FF2B5EF4-FFF2-40B4-BE49-F238E27FC236}">
                <a16:creationId xmlns:a16="http://schemas.microsoft.com/office/drawing/2014/main" id="{DF9797A8-AAD4-4C16-A4F2-5C572169A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5" r="24263"/>
          <a:stretch/>
        </p:blipFill>
        <p:spPr bwMode="auto"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E0F51A4-A2BC-4227-998D-414D65408D35}"/>
              </a:ext>
            </a:extLst>
          </p:cNvPr>
          <p:cNvSpPr txBox="1"/>
          <p:nvPr/>
        </p:nvSpPr>
        <p:spPr>
          <a:xfrm>
            <a:off x="4508947" y="2531365"/>
            <a:ext cx="7633348" cy="4326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1" i="0" dirty="0">
                <a:effectLst/>
                <a:latin typeface="Helvetica Neue"/>
              </a:rPr>
              <a:t>Ile </a:t>
            </a:r>
            <a:r>
              <a:rPr lang="en-US" sz="1600" b="1" i="0" dirty="0" err="1">
                <a:effectLst/>
                <a:latin typeface="Helvetica Neue"/>
              </a:rPr>
              <a:t>wody</a:t>
            </a:r>
            <a:r>
              <a:rPr lang="en-US" sz="1600" b="1" i="0" dirty="0">
                <a:effectLst/>
                <a:latin typeface="Helvetica Neue"/>
              </a:rPr>
              <a:t> </a:t>
            </a:r>
            <a:r>
              <a:rPr lang="en-US" sz="1600" b="1" i="0" dirty="0" err="1">
                <a:effectLst/>
                <a:latin typeface="Helvetica Neue"/>
              </a:rPr>
              <a:t>zużywa</a:t>
            </a:r>
            <a:r>
              <a:rPr lang="en-US" sz="1600" b="1" i="0" dirty="0">
                <a:effectLst/>
                <a:latin typeface="Helvetica Neue"/>
              </a:rPr>
              <a:t> </a:t>
            </a:r>
            <a:r>
              <a:rPr lang="en-US" sz="1600" b="1" i="0" dirty="0" err="1">
                <a:effectLst/>
                <a:latin typeface="Helvetica Neue"/>
              </a:rPr>
              <a:t>się</a:t>
            </a:r>
            <a:r>
              <a:rPr lang="en-US" sz="1600" b="1" i="0" dirty="0">
                <a:effectLst/>
                <a:latin typeface="Helvetica Neue"/>
              </a:rPr>
              <a:t> do </a:t>
            </a:r>
            <a:r>
              <a:rPr lang="en-US" sz="1600" b="1" i="0" dirty="0" err="1">
                <a:effectLst/>
                <a:latin typeface="Helvetica Neue"/>
              </a:rPr>
              <a:t>produkcji</a:t>
            </a:r>
            <a:r>
              <a:rPr lang="en-US" sz="1600" b="1" i="0" dirty="0">
                <a:effectLst/>
                <a:latin typeface="Helvetica Neue"/>
              </a:rPr>
              <a:t> </a:t>
            </a:r>
            <a:r>
              <a:rPr lang="en-US" sz="1600" b="1" i="0" dirty="0" err="1">
                <a:effectLst/>
                <a:latin typeface="Helvetica Neue"/>
              </a:rPr>
              <a:t>mięsa</a:t>
            </a:r>
            <a:r>
              <a:rPr lang="en-US" sz="1600" b="1" i="0" dirty="0">
                <a:effectLst/>
                <a:latin typeface="Helvetica Neue"/>
              </a:rPr>
              <a:t>?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  <a:latin typeface="Helvetica Neue"/>
              </a:rPr>
              <a:t>Do </a:t>
            </a:r>
            <a:r>
              <a:rPr lang="en-US" sz="1600" b="0" i="0" dirty="0" err="1">
                <a:effectLst/>
                <a:latin typeface="Helvetica Neue"/>
              </a:rPr>
              <a:t>wyprodukowania</a:t>
            </a:r>
            <a:r>
              <a:rPr lang="en-US" sz="1600" b="0" i="0" dirty="0">
                <a:effectLst/>
                <a:latin typeface="Helvetica Neue"/>
              </a:rPr>
              <a:t> 1 kg</a:t>
            </a:r>
            <a:r>
              <a:rPr lang="en-US" sz="1600" b="1" i="0" dirty="0">
                <a:effectLst/>
                <a:latin typeface="Helvetica Neue"/>
              </a:rPr>
              <a:t> </a:t>
            </a:r>
            <a:r>
              <a:rPr lang="en-US" sz="1600" b="1" i="0" dirty="0" err="1">
                <a:effectLst/>
                <a:latin typeface="Helvetica Neue"/>
              </a:rPr>
              <a:t>wołowiny</a:t>
            </a:r>
            <a:r>
              <a:rPr lang="en-US" sz="1600" b="0" i="0" dirty="0">
                <a:effectLst/>
                <a:latin typeface="Helvetica Neue"/>
              </a:rPr>
              <a:t> </a:t>
            </a:r>
            <a:r>
              <a:rPr lang="en-US" sz="1600" b="0" i="0" dirty="0" err="1">
                <a:effectLst/>
                <a:latin typeface="Helvetica Neue"/>
              </a:rPr>
              <a:t>potrzeba</a:t>
            </a:r>
            <a:r>
              <a:rPr lang="en-US" sz="1600" b="0" i="0" dirty="0">
                <a:effectLst/>
                <a:latin typeface="Helvetica Neue"/>
              </a:rPr>
              <a:t> 14 500 </a:t>
            </a:r>
            <a:r>
              <a:rPr lang="en-US" sz="1600" b="0" i="0" dirty="0" err="1">
                <a:effectLst/>
                <a:latin typeface="Helvetica Neue"/>
              </a:rPr>
              <a:t>litrów</a:t>
            </a:r>
            <a:r>
              <a:rPr lang="en-US" sz="1600" b="0" i="0" dirty="0">
                <a:effectLst/>
                <a:latin typeface="Helvetica Neue"/>
              </a:rPr>
              <a:t> </a:t>
            </a:r>
            <a:r>
              <a:rPr lang="en-US" sz="1600" b="0" i="0" dirty="0" err="1">
                <a:effectLst/>
                <a:latin typeface="Helvetica Neue"/>
              </a:rPr>
              <a:t>wody</a:t>
            </a:r>
            <a:endParaRPr lang="en-US" sz="1600" b="0" i="0" dirty="0">
              <a:effectLst/>
              <a:latin typeface="Helvetica Neue"/>
            </a:endParaRPr>
          </a:p>
          <a:p>
            <a:pPr marL="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Helvetica Neue"/>
              </a:rPr>
              <a:t>1 kg </a:t>
            </a:r>
            <a:r>
              <a:rPr lang="en-US" sz="1600" b="1" i="0" dirty="0" err="1">
                <a:effectLst/>
                <a:latin typeface="Helvetica Neue"/>
              </a:rPr>
              <a:t>wieprzowiny</a:t>
            </a:r>
            <a:r>
              <a:rPr lang="en-US" sz="1600" b="0" i="0" dirty="0">
                <a:effectLst/>
                <a:latin typeface="Helvetica Neue"/>
              </a:rPr>
              <a:t> – 5 990 l</a:t>
            </a:r>
          </a:p>
          <a:p>
            <a:pPr marL="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Helvetica Neue"/>
              </a:rPr>
              <a:t>1 kg </a:t>
            </a:r>
            <a:r>
              <a:rPr lang="en-US" sz="1600" b="1" i="0" dirty="0" err="1">
                <a:effectLst/>
                <a:latin typeface="Helvetica Neue"/>
              </a:rPr>
              <a:t>mięsa</a:t>
            </a:r>
            <a:r>
              <a:rPr lang="en-US" sz="1600" b="1" i="0" dirty="0">
                <a:effectLst/>
                <a:latin typeface="Helvetica Neue"/>
              </a:rPr>
              <a:t> </a:t>
            </a:r>
            <a:r>
              <a:rPr lang="en-US" sz="1600" b="1" i="0" dirty="0" err="1">
                <a:effectLst/>
                <a:latin typeface="Helvetica Neue"/>
              </a:rPr>
              <a:t>drobiowego</a:t>
            </a:r>
            <a:r>
              <a:rPr lang="en-US" sz="1600" b="0" i="0" dirty="0">
                <a:effectLst/>
                <a:latin typeface="Helvetica Neue"/>
              </a:rPr>
              <a:t> – 4 330 l </a:t>
            </a:r>
            <a:r>
              <a:rPr lang="en-US" sz="1600" b="0" i="0" dirty="0" err="1">
                <a:effectLst/>
                <a:latin typeface="Helvetica Neue"/>
              </a:rPr>
              <a:t>wody</a:t>
            </a:r>
            <a:endParaRPr lang="pl-PL" sz="1600" b="0" i="0" dirty="0">
              <a:effectLst/>
              <a:latin typeface="Helvetica Neue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1600" b="0" i="0" dirty="0">
              <a:effectLst/>
              <a:latin typeface="Helvetica Neue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1" i="0" dirty="0">
                <a:effectLst/>
                <a:latin typeface="Helvetica Neue"/>
              </a:rPr>
              <a:t>Ile </a:t>
            </a:r>
            <a:r>
              <a:rPr lang="en-US" sz="1600" b="1" i="0" dirty="0" err="1">
                <a:effectLst/>
                <a:latin typeface="Helvetica Neue"/>
              </a:rPr>
              <a:t>wody</a:t>
            </a:r>
            <a:r>
              <a:rPr lang="en-US" sz="1600" b="1" i="0" dirty="0">
                <a:effectLst/>
                <a:latin typeface="Helvetica Neue"/>
              </a:rPr>
              <a:t> </a:t>
            </a:r>
            <a:r>
              <a:rPr lang="en-US" sz="1600" b="1" i="0" dirty="0" err="1">
                <a:effectLst/>
                <a:latin typeface="Helvetica Neue"/>
              </a:rPr>
              <a:t>potrzeba</a:t>
            </a:r>
            <a:r>
              <a:rPr lang="en-US" sz="1600" b="1" i="0" dirty="0">
                <a:effectLst/>
                <a:latin typeface="Helvetica Neue"/>
              </a:rPr>
              <a:t> by </a:t>
            </a:r>
            <a:r>
              <a:rPr lang="en-US" sz="1600" b="1" i="0" dirty="0" err="1">
                <a:effectLst/>
                <a:latin typeface="Helvetica Neue"/>
              </a:rPr>
              <a:t>wyprodukować</a:t>
            </a:r>
            <a:r>
              <a:rPr lang="en-US" sz="1600" b="1" i="0" dirty="0">
                <a:effectLst/>
                <a:latin typeface="Helvetica Neue"/>
              </a:rPr>
              <a:t> </a:t>
            </a:r>
            <a:r>
              <a:rPr lang="en-US" sz="1600" b="1" i="0" dirty="0" err="1">
                <a:effectLst/>
                <a:latin typeface="Helvetica Neue"/>
              </a:rPr>
              <a:t>samochód</a:t>
            </a:r>
            <a:r>
              <a:rPr lang="en-US" sz="1600" b="1" i="0" dirty="0">
                <a:effectLst/>
                <a:latin typeface="Helvetica Neue"/>
              </a:rPr>
              <a:t>?</a:t>
            </a:r>
            <a:endParaRPr lang="en-US" sz="1600" b="0" i="0" dirty="0">
              <a:effectLst/>
              <a:latin typeface="Helvetica Neue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 err="1">
                <a:effectLst/>
                <a:latin typeface="Helvetica Neue"/>
              </a:rPr>
              <a:t>Przy</a:t>
            </a:r>
            <a:r>
              <a:rPr lang="en-US" sz="1600" b="0" i="0" dirty="0">
                <a:effectLst/>
                <a:latin typeface="Helvetica Neue"/>
              </a:rPr>
              <a:t> </a:t>
            </a:r>
            <a:r>
              <a:rPr lang="en-US" sz="1600" b="0" i="0" dirty="0" err="1">
                <a:effectLst/>
                <a:latin typeface="Helvetica Neue"/>
              </a:rPr>
              <a:t>produkcji</a:t>
            </a:r>
            <a:r>
              <a:rPr lang="en-US" sz="1600" b="0" i="0" dirty="0">
                <a:effectLst/>
                <a:latin typeface="Helvetica Neue"/>
              </a:rPr>
              <a:t> </a:t>
            </a:r>
            <a:r>
              <a:rPr lang="en-US" sz="1600" b="0" i="0" dirty="0" err="1">
                <a:effectLst/>
                <a:latin typeface="Helvetica Neue"/>
              </a:rPr>
              <a:t>jednego</a:t>
            </a:r>
            <a:r>
              <a:rPr lang="en-US" sz="1600" b="0" i="0" dirty="0">
                <a:effectLst/>
                <a:latin typeface="Helvetica Neue"/>
              </a:rPr>
              <a:t> </a:t>
            </a:r>
            <a:r>
              <a:rPr lang="en-US" sz="1600" b="1" i="0" dirty="0" err="1">
                <a:effectLst/>
                <a:latin typeface="Helvetica Neue"/>
              </a:rPr>
              <a:t>samochodu</a:t>
            </a:r>
            <a:r>
              <a:rPr lang="en-US" sz="1600" b="0" i="0" dirty="0">
                <a:effectLst/>
                <a:latin typeface="Helvetica Neue"/>
              </a:rPr>
              <a:t> </a:t>
            </a:r>
            <a:r>
              <a:rPr lang="en-US" sz="1600" b="0" i="0" dirty="0" err="1">
                <a:effectLst/>
                <a:latin typeface="Helvetica Neue"/>
              </a:rPr>
              <a:t>zużywa</a:t>
            </a:r>
            <a:r>
              <a:rPr lang="en-US" sz="1600" b="0" i="0" dirty="0">
                <a:effectLst/>
                <a:latin typeface="Helvetica Neue"/>
              </a:rPr>
              <a:t> </a:t>
            </a:r>
            <a:r>
              <a:rPr lang="en-US" sz="1600" b="0" i="0" dirty="0" err="1">
                <a:effectLst/>
                <a:latin typeface="Helvetica Neue"/>
              </a:rPr>
              <a:t>się</a:t>
            </a:r>
            <a:r>
              <a:rPr lang="en-US" sz="1600" b="0" i="0" dirty="0">
                <a:effectLst/>
                <a:latin typeface="Helvetica Neue"/>
              </a:rPr>
              <a:t> 379 000 </a:t>
            </a:r>
            <a:r>
              <a:rPr lang="en-US" sz="1600" b="0" i="0" dirty="0" err="1">
                <a:effectLst/>
                <a:latin typeface="Helvetica Neue"/>
              </a:rPr>
              <a:t>litrów</a:t>
            </a:r>
            <a:r>
              <a:rPr lang="en-US" sz="1600" b="0" i="0" dirty="0">
                <a:effectLst/>
                <a:latin typeface="Helvetica Neue"/>
              </a:rPr>
              <a:t> </a:t>
            </a:r>
            <a:r>
              <a:rPr lang="en-US" sz="1600" b="0" i="0" dirty="0" err="1">
                <a:effectLst/>
                <a:latin typeface="Helvetica Neue"/>
              </a:rPr>
              <a:t>wody</a:t>
            </a:r>
            <a:endParaRPr lang="en-US" sz="1600" b="0" i="0" dirty="0">
              <a:effectLst/>
              <a:latin typeface="Helvetica Neue"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Helvetica Neue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1" i="0" dirty="0">
                <a:effectLst/>
                <a:latin typeface="Helvetica Neue"/>
              </a:rPr>
              <a:t>Ile </a:t>
            </a:r>
            <a:r>
              <a:rPr lang="en-US" sz="1600" b="1" i="0" dirty="0" err="1">
                <a:effectLst/>
                <a:latin typeface="Helvetica Neue"/>
              </a:rPr>
              <a:t>wody</a:t>
            </a:r>
            <a:r>
              <a:rPr lang="en-US" sz="1600" b="1" i="0" dirty="0">
                <a:effectLst/>
                <a:latin typeface="Helvetica Neue"/>
              </a:rPr>
              <a:t> </a:t>
            </a:r>
            <a:r>
              <a:rPr lang="en-US" sz="1600" b="1" i="0" dirty="0" err="1">
                <a:effectLst/>
                <a:latin typeface="Helvetica Neue"/>
              </a:rPr>
              <a:t>zużywa</a:t>
            </a:r>
            <a:r>
              <a:rPr lang="en-US" sz="1600" b="1" i="0" dirty="0">
                <a:effectLst/>
                <a:latin typeface="Helvetica Neue"/>
              </a:rPr>
              <a:t> </a:t>
            </a:r>
            <a:r>
              <a:rPr lang="en-US" sz="1600" b="1" i="0" dirty="0" err="1">
                <a:effectLst/>
                <a:latin typeface="Helvetica Neue"/>
              </a:rPr>
              <a:t>człowiek</a:t>
            </a:r>
            <a:r>
              <a:rPr lang="en-US" sz="1600" b="1" i="0" dirty="0">
                <a:effectLst/>
                <a:latin typeface="Helvetica Neue"/>
              </a:rPr>
              <a:t> w </a:t>
            </a:r>
            <a:r>
              <a:rPr lang="en-US" sz="1600" b="1" i="0" dirty="0" err="1">
                <a:effectLst/>
                <a:latin typeface="Helvetica Neue"/>
              </a:rPr>
              <a:t>ciągu</a:t>
            </a:r>
            <a:r>
              <a:rPr lang="en-US" sz="1600" b="1" i="0" dirty="0">
                <a:effectLst/>
                <a:latin typeface="Helvetica Neue"/>
              </a:rPr>
              <a:t> </a:t>
            </a:r>
            <a:r>
              <a:rPr lang="en-US" sz="1600" b="1" i="0" dirty="0" err="1">
                <a:effectLst/>
                <a:latin typeface="Helvetica Neue"/>
              </a:rPr>
              <a:t>całego</a:t>
            </a:r>
            <a:r>
              <a:rPr lang="en-US" sz="1600" b="1" i="0" dirty="0">
                <a:effectLst/>
                <a:latin typeface="Helvetica Neue"/>
              </a:rPr>
              <a:t> </a:t>
            </a:r>
            <a:r>
              <a:rPr lang="en-US" sz="1600" b="1" i="0" dirty="0" err="1">
                <a:effectLst/>
                <a:latin typeface="Helvetica Neue"/>
              </a:rPr>
              <a:t>życia</a:t>
            </a:r>
            <a:r>
              <a:rPr lang="en-US" sz="1600" b="1" i="0" dirty="0">
                <a:effectLst/>
                <a:latin typeface="Helvetica Neue"/>
              </a:rPr>
              <a:t>?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 err="1">
                <a:effectLst/>
                <a:latin typeface="Helvetica Neue"/>
              </a:rPr>
              <a:t>Dla</a:t>
            </a:r>
            <a:r>
              <a:rPr lang="en-US" sz="1600" b="0" i="0" dirty="0">
                <a:effectLst/>
                <a:latin typeface="Helvetica Neue"/>
              </a:rPr>
              <a:t> </a:t>
            </a:r>
            <a:r>
              <a:rPr lang="en-US" sz="1600" b="0" i="0" dirty="0" err="1">
                <a:effectLst/>
                <a:latin typeface="Helvetica Neue"/>
              </a:rPr>
              <a:t>porównania</a:t>
            </a:r>
            <a:r>
              <a:rPr lang="en-US" sz="1600" b="0" i="0" dirty="0">
                <a:effectLst/>
                <a:latin typeface="Helvetica Neue"/>
              </a:rPr>
              <a:t> – do </a:t>
            </a:r>
            <a:r>
              <a:rPr lang="en-US" sz="1600" b="0" i="0" dirty="0" err="1">
                <a:effectLst/>
                <a:latin typeface="Helvetica Neue"/>
              </a:rPr>
              <a:t>przeżycia</a:t>
            </a:r>
            <a:r>
              <a:rPr lang="en-US" sz="1600" b="1" i="0" dirty="0">
                <a:effectLst/>
                <a:latin typeface="Helvetica Neue"/>
              </a:rPr>
              <a:t> </a:t>
            </a:r>
            <a:r>
              <a:rPr lang="en-US" sz="1600" b="1" i="0" dirty="0" err="1">
                <a:effectLst/>
                <a:latin typeface="Helvetica Neue"/>
              </a:rPr>
              <a:t>człowiek</a:t>
            </a:r>
            <a:r>
              <a:rPr lang="en-US" sz="1600" b="1" i="0" dirty="0">
                <a:effectLst/>
                <a:latin typeface="Helvetica Neue"/>
              </a:rPr>
              <a:t> </a:t>
            </a:r>
            <a:r>
              <a:rPr lang="en-US" sz="1600" b="1" i="0" dirty="0" err="1">
                <a:effectLst/>
                <a:latin typeface="Helvetica Neue"/>
              </a:rPr>
              <a:t>średnio</a:t>
            </a:r>
            <a:r>
              <a:rPr lang="en-US" sz="1600" b="0" i="0" dirty="0">
                <a:effectLst/>
                <a:latin typeface="Helvetica Neue"/>
              </a:rPr>
              <a:t> </a:t>
            </a:r>
            <a:r>
              <a:rPr lang="en-US" sz="1600" b="0" i="0" dirty="0" err="1">
                <a:effectLst/>
                <a:latin typeface="Helvetica Neue"/>
              </a:rPr>
              <a:t>potrzebuje</a:t>
            </a:r>
            <a:r>
              <a:rPr lang="en-US" sz="1600" b="0" i="0" dirty="0">
                <a:effectLst/>
                <a:latin typeface="Helvetica Neue"/>
              </a:rPr>
              <a:t> </a:t>
            </a:r>
            <a:r>
              <a:rPr lang="en-US" sz="1600" b="0" i="0" dirty="0" err="1">
                <a:effectLst/>
                <a:latin typeface="Helvetica Neue"/>
              </a:rPr>
              <a:t>około</a:t>
            </a:r>
            <a:r>
              <a:rPr lang="en-US" sz="1600" b="0" i="0" dirty="0">
                <a:effectLst/>
                <a:latin typeface="Helvetica Neue"/>
              </a:rPr>
              <a:t> 42 </a:t>
            </a:r>
            <a:r>
              <a:rPr lang="en-US" sz="1600" b="0" i="0" dirty="0" err="1">
                <a:effectLst/>
                <a:latin typeface="Helvetica Neue"/>
              </a:rPr>
              <a:t>tysięcy</a:t>
            </a:r>
            <a:r>
              <a:rPr lang="en-US" sz="1600" b="0" i="0" dirty="0">
                <a:effectLst/>
                <a:latin typeface="Helvetica Neue"/>
              </a:rPr>
              <a:t> </a:t>
            </a:r>
            <a:r>
              <a:rPr lang="en-US" sz="1600" b="0" i="0" dirty="0" err="1">
                <a:effectLst/>
                <a:latin typeface="Helvetica Neue"/>
              </a:rPr>
              <a:t>litrów</a:t>
            </a:r>
            <a:r>
              <a:rPr lang="en-US" sz="1600" b="0" i="0" dirty="0">
                <a:effectLst/>
                <a:latin typeface="Helvetica Neue"/>
              </a:rPr>
              <a:t> </a:t>
            </a:r>
            <a:r>
              <a:rPr lang="en-US" sz="1600" b="0" i="0" dirty="0" err="1">
                <a:effectLst/>
                <a:latin typeface="Helvetica Neue"/>
              </a:rPr>
              <a:t>wody</a:t>
            </a:r>
            <a:r>
              <a:rPr lang="en-US" sz="1600" b="0" i="0" dirty="0">
                <a:effectLst/>
                <a:latin typeface="Helvetica Neue"/>
              </a:rPr>
              <a:t> </a:t>
            </a:r>
            <a:r>
              <a:rPr lang="en-US" sz="1600" b="0" i="0" dirty="0" err="1">
                <a:effectLst/>
                <a:latin typeface="Helvetica Neue"/>
              </a:rPr>
              <a:t>przez</a:t>
            </a:r>
            <a:r>
              <a:rPr lang="en-US" sz="1600" b="0" i="0" dirty="0">
                <a:effectLst/>
                <a:latin typeface="Helvetica Neue"/>
              </a:rPr>
              <a:t> </a:t>
            </a:r>
            <a:r>
              <a:rPr lang="en-US" sz="1600" b="0" i="0" dirty="0" err="1">
                <a:effectLst/>
                <a:latin typeface="Helvetica Neue"/>
              </a:rPr>
              <a:t>całe</a:t>
            </a:r>
            <a:r>
              <a:rPr lang="en-US" sz="1600" b="0" i="0" dirty="0">
                <a:effectLst/>
                <a:latin typeface="Helvetica Neue"/>
              </a:rPr>
              <a:t> </a:t>
            </a:r>
            <a:r>
              <a:rPr lang="en-US" sz="1600" b="0" i="0" dirty="0" err="1">
                <a:effectLst/>
                <a:latin typeface="Helvetica Neue"/>
              </a:rPr>
              <a:t>życie</a:t>
            </a:r>
            <a:r>
              <a:rPr lang="en-US" sz="1600" b="0" i="0" dirty="0">
                <a:effectLst/>
                <a:latin typeface="Helvetica Neue"/>
              </a:rPr>
              <a:t>. 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i="0" dirty="0">
              <a:effectLst/>
              <a:latin typeface="Helvetica Neue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1" i="0" dirty="0">
                <a:effectLst/>
                <a:latin typeface="Helvetica Neue"/>
              </a:rPr>
              <a:t>Ile </a:t>
            </a:r>
            <a:r>
              <a:rPr lang="en-US" sz="1600" b="1" i="0" dirty="0" err="1">
                <a:effectLst/>
                <a:latin typeface="Helvetica Neue"/>
              </a:rPr>
              <a:t>wody</a:t>
            </a:r>
            <a:r>
              <a:rPr lang="en-US" sz="1600" b="1" i="0" dirty="0">
                <a:effectLst/>
                <a:latin typeface="Helvetica Neue"/>
              </a:rPr>
              <a:t> </a:t>
            </a:r>
            <a:r>
              <a:rPr lang="en-US" sz="1600" b="1" i="0" dirty="0" err="1">
                <a:effectLst/>
                <a:latin typeface="Helvetica Neue"/>
              </a:rPr>
              <a:t>zużywa</a:t>
            </a:r>
            <a:r>
              <a:rPr lang="en-US" sz="1600" b="1" i="0" dirty="0">
                <a:effectLst/>
                <a:latin typeface="Helvetica Neue"/>
              </a:rPr>
              <a:t> </a:t>
            </a:r>
            <a:r>
              <a:rPr lang="en-US" sz="1600" b="1" i="0" dirty="0" err="1">
                <a:effectLst/>
                <a:latin typeface="Helvetica Neue"/>
              </a:rPr>
              <a:t>się</a:t>
            </a:r>
            <a:r>
              <a:rPr lang="en-US" sz="1600" b="1" i="0" dirty="0">
                <a:effectLst/>
                <a:latin typeface="Helvetica Neue"/>
              </a:rPr>
              <a:t> do </a:t>
            </a:r>
            <a:r>
              <a:rPr lang="en-US" sz="1600" b="1" i="0" dirty="0" err="1">
                <a:effectLst/>
                <a:latin typeface="Helvetica Neue"/>
              </a:rPr>
              <a:t>produkcji</a:t>
            </a:r>
            <a:r>
              <a:rPr lang="en-US" sz="1600" b="1" i="0" dirty="0">
                <a:effectLst/>
                <a:latin typeface="Helvetica Neue"/>
              </a:rPr>
              <a:t> </a:t>
            </a:r>
            <a:r>
              <a:rPr lang="en-US" sz="1600" b="1" i="0" dirty="0" err="1">
                <a:effectLst/>
                <a:latin typeface="Helvetica Neue"/>
              </a:rPr>
              <a:t>papieru</a:t>
            </a:r>
            <a:r>
              <a:rPr lang="en-US" sz="1600" b="1" i="0" dirty="0">
                <a:effectLst/>
                <a:latin typeface="Helvetica Neue"/>
              </a:rPr>
              <a:t>?</a:t>
            </a:r>
            <a:endParaRPr lang="en-US" sz="1600" b="0" i="0" dirty="0">
              <a:effectLst/>
              <a:latin typeface="Helvetica Neue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 err="1">
                <a:effectLst/>
                <a:latin typeface="Helvetica Neue"/>
              </a:rPr>
              <a:t>Wyprodukowanie</a:t>
            </a:r>
            <a:r>
              <a:rPr lang="en-US" sz="1600" b="0" i="0" dirty="0">
                <a:effectLst/>
                <a:latin typeface="Helvetica Neue"/>
              </a:rPr>
              <a:t> 1 kg </a:t>
            </a:r>
            <a:r>
              <a:rPr lang="en-US" sz="1600" b="1" i="0" dirty="0" err="1">
                <a:effectLst/>
                <a:latin typeface="Helvetica Neue"/>
              </a:rPr>
              <a:t>papieru</a:t>
            </a:r>
            <a:r>
              <a:rPr lang="en-US" sz="1600" b="0" i="0" dirty="0">
                <a:effectLst/>
                <a:latin typeface="Helvetica Neue"/>
              </a:rPr>
              <a:t> </a:t>
            </a:r>
            <a:r>
              <a:rPr lang="en-US" sz="1600" b="0" i="0" dirty="0" err="1">
                <a:effectLst/>
                <a:latin typeface="Helvetica Neue"/>
              </a:rPr>
              <a:t>wymaga</a:t>
            </a:r>
            <a:r>
              <a:rPr lang="en-US" sz="1600" b="0" i="0" dirty="0">
                <a:effectLst/>
                <a:latin typeface="Helvetica Neue"/>
              </a:rPr>
              <a:t> ok. 250 </a:t>
            </a:r>
            <a:r>
              <a:rPr lang="en-US" sz="1600" b="0" i="0" dirty="0" err="1">
                <a:effectLst/>
                <a:latin typeface="Helvetica Neue"/>
              </a:rPr>
              <a:t>litrów</a:t>
            </a:r>
            <a:r>
              <a:rPr lang="en-US" sz="1600" b="0" i="0" dirty="0">
                <a:effectLst/>
                <a:latin typeface="Helvetica Neue"/>
              </a:rPr>
              <a:t> </a:t>
            </a:r>
            <a:r>
              <a:rPr lang="en-US" sz="1600" b="0" i="0" dirty="0" err="1">
                <a:effectLst/>
                <a:latin typeface="Helvetica Neue"/>
              </a:rPr>
              <a:t>wody</a:t>
            </a:r>
            <a:r>
              <a:rPr lang="en-US" sz="1600" b="0" i="0" dirty="0">
                <a:effectLst/>
                <a:latin typeface="Helvetica Neue"/>
              </a:rPr>
              <a:t>.</a:t>
            </a:r>
          </a:p>
          <a:p>
            <a:pPr marL="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i="0" dirty="0">
              <a:effectLst/>
              <a:latin typeface="Helvetica Neue"/>
            </a:endParaRPr>
          </a:p>
          <a:p>
            <a:pPr>
              <a:lnSpc>
                <a:spcPct val="90000"/>
              </a:lnSpc>
            </a:pPr>
            <a:r>
              <a:rPr lang="en-US" sz="1600" dirty="0" err="1">
                <a:latin typeface="Helvetica Neue"/>
              </a:rPr>
              <a:t>Wyprodukowanie</a:t>
            </a:r>
            <a:r>
              <a:rPr lang="en-US" sz="1600" dirty="0">
                <a:latin typeface="Helvetica Neue"/>
              </a:rPr>
              <a:t> </a:t>
            </a:r>
            <a:r>
              <a:rPr lang="en-US" sz="1600" dirty="0" err="1">
                <a:latin typeface="Helvetica Neue"/>
              </a:rPr>
              <a:t>jednej</a:t>
            </a:r>
            <a:r>
              <a:rPr lang="en-US" sz="1600" dirty="0">
                <a:latin typeface="Helvetica Neue"/>
              </a:rPr>
              <a:t> </a:t>
            </a:r>
            <a:r>
              <a:rPr lang="en-US" sz="1600" b="1" dirty="0" err="1">
                <a:latin typeface="Helvetica Neue"/>
              </a:rPr>
              <a:t>koszulki</a:t>
            </a:r>
            <a:r>
              <a:rPr lang="en-US" sz="1600" dirty="0">
                <a:latin typeface="Helvetica Neue"/>
              </a:rPr>
              <a:t> </a:t>
            </a:r>
            <a:r>
              <a:rPr lang="en-US" sz="1600" dirty="0" err="1">
                <a:latin typeface="Helvetica Neue"/>
              </a:rPr>
              <a:t>potrzeba</a:t>
            </a:r>
            <a:r>
              <a:rPr lang="en-US" sz="1600" dirty="0">
                <a:latin typeface="Helvetica Neue"/>
              </a:rPr>
              <a:t>  do 3250 l </a:t>
            </a:r>
            <a:r>
              <a:rPr lang="en-US" sz="1600" dirty="0" err="1">
                <a:latin typeface="Helvetica Neue"/>
              </a:rPr>
              <a:t>wody</a:t>
            </a:r>
            <a:r>
              <a:rPr lang="en-US" sz="1600" dirty="0">
                <a:latin typeface="Helvetica Neue"/>
              </a:rPr>
              <a:t>, </a:t>
            </a:r>
            <a:r>
              <a:rPr lang="en-US" sz="1600" dirty="0" err="1">
                <a:latin typeface="Helvetica Neue"/>
              </a:rPr>
              <a:t>jedna</a:t>
            </a:r>
            <a:r>
              <a:rPr lang="en-US" sz="1600" dirty="0">
                <a:latin typeface="Helvetica Neue"/>
              </a:rPr>
              <a:t> para </a:t>
            </a:r>
            <a:r>
              <a:rPr lang="en-US" sz="1600" b="1" dirty="0" err="1">
                <a:latin typeface="Helvetica Neue"/>
              </a:rPr>
              <a:t>jeansów</a:t>
            </a:r>
            <a:r>
              <a:rPr lang="en-US" sz="1600" dirty="0">
                <a:latin typeface="Helvetica Neue"/>
              </a:rPr>
              <a:t> </a:t>
            </a:r>
            <a:r>
              <a:rPr lang="en-US" sz="1600" dirty="0" err="1">
                <a:latin typeface="Helvetica Neue"/>
              </a:rPr>
              <a:t>pochłania</a:t>
            </a:r>
            <a:r>
              <a:rPr lang="en-US" sz="1600" dirty="0">
                <a:latin typeface="Helvetica Neue"/>
              </a:rPr>
              <a:t> do 10</a:t>
            </a:r>
            <a:r>
              <a:rPr lang="pl-PL" sz="1600" dirty="0">
                <a:latin typeface="Helvetica Neue"/>
              </a:rPr>
              <a:t> </a:t>
            </a:r>
            <a:r>
              <a:rPr lang="en-US" sz="1600" dirty="0">
                <a:latin typeface="Helvetica Neue"/>
              </a:rPr>
              <a:t>850 </a:t>
            </a:r>
            <a:r>
              <a:rPr lang="en-US" sz="1600" dirty="0" err="1">
                <a:latin typeface="Helvetica Neue"/>
              </a:rPr>
              <a:t>litrów</a:t>
            </a:r>
            <a:r>
              <a:rPr lang="en-US" sz="1600" dirty="0">
                <a:latin typeface="Helvetica Neue"/>
              </a:rPr>
              <a:t> </a:t>
            </a:r>
            <a:r>
              <a:rPr lang="en-US" sz="1600" dirty="0" err="1">
                <a:latin typeface="Helvetica Neue"/>
              </a:rPr>
              <a:t>wody</a:t>
            </a:r>
            <a:endParaRPr lang="en-US" sz="1600" dirty="0">
              <a:latin typeface="Helvetica Neue"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b="0" i="0" dirty="0">
              <a:effectLst/>
            </a:endParaRPr>
          </a:p>
          <a:p>
            <a:pPr marL="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589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3EAE4F5-9649-4286-AC23-B9F72022E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93" y="640080"/>
            <a:ext cx="4474345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PAMIĘTAJ</a:t>
            </a:r>
            <a:br>
              <a:rPr lang="pl-PL" sz="5400" dirty="0"/>
            </a:br>
            <a:br>
              <a:rPr lang="pl-PL" sz="5400" dirty="0"/>
            </a:br>
            <a:r>
              <a:rPr lang="en-US" sz="5400" dirty="0"/>
              <a:t>DOCEŃ WODĘ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C9854B1-294B-44C9-8EC2-A2C0A3239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98" r="258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608379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9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CACCAE-000D-424F-9511-366613161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/>
              <a:t>Szymon Wilczkowski </a:t>
            </a:r>
          </a:p>
          <a:p>
            <a:pPr marL="0" indent="0">
              <a:buNone/>
            </a:pPr>
            <a:r>
              <a:rPr lang="pl-PL" sz="2200" dirty="0"/>
              <a:t>Klasa 7C</a:t>
            </a:r>
          </a:p>
        </p:txBody>
      </p:sp>
      <p:pic>
        <p:nvPicPr>
          <p:cNvPr id="11266" name="Picture 2" descr="Zobacz obraz źródłowy">
            <a:extLst>
              <a:ext uri="{FF2B5EF4-FFF2-40B4-BE49-F238E27FC236}">
                <a16:creationId xmlns:a16="http://schemas.microsoft.com/office/drawing/2014/main" id="{F7F375DD-AD9A-4807-B707-6F7FB071DA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r="2939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F2072C7-3466-4B00-905B-69676F8EBE09}"/>
              </a:ext>
            </a:extLst>
          </p:cNvPr>
          <p:cNvSpPr txBox="1"/>
          <p:nvPr/>
        </p:nvSpPr>
        <p:spPr>
          <a:xfrm>
            <a:off x="675412" y="1285136"/>
            <a:ext cx="68787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5400" dirty="0">
                <a:latin typeface="+mj-lt"/>
                <a:ea typeface="+mj-ea"/>
                <a:cs typeface="+mj-cs"/>
              </a:rPr>
              <a:t>Prezentację</a:t>
            </a:r>
            <a:r>
              <a:rPr lang="pl-PL" sz="1800" dirty="0"/>
              <a:t> </a:t>
            </a:r>
            <a:r>
              <a:rPr lang="pl-PL" sz="5400" dirty="0">
                <a:latin typeface="+mj-lt"/>
                <a:ea typeface="+mj-ea"/>
                <a:cs typeface="+mj-cs"/>
              </a:rPr>
              <a:t>przygotował</a:t>
            </a:r>
          </a:p>
        </p:txBody>
      </p:sp>
    </p:spTree>
    <p:extLst>
      <p:ext uri="{BB962C8B-B14F-4D97-AF65-F5344CB8AC3E}">
        <p14:creationId xmlns:p14="http://schemas.microsoft.com/office/powerpoint/2010/main" val="393839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13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3608CD-AF25-43EE-805B-EAB5D499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l-PL" sz="5400" dirty="0">
                <a:latin typeface="Helvetica Neue"/>
              </a:rPr>
              <a:t>Ilość wody na Ziemi</a:t>
            </a:r>
            <a:endParaRPr lang="pl-PL" sz="5400" dirty="0"/>
          </a:p>
        </p:txBody>
      </p:sp>
      <p:pic>
        <p:nvPicPr>
          <p:cNvPr id="3074" name="Picture 2" descr="Zobacz obraz źródłowy">
            <a:extLst>
              <a:ext uri="{FF2B5EF4-FFF2-40B4-BE49-F238E27FC236}">
                <a16:creationId xmlns:a16="http://schemas.microsoft.com/office/drawing/2014/main" id="{DD55F410-3797-49CE-950C-11FB122D3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r="2957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0AA559-FD24-443F-80BC-74FF59096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b="0" i="0">
                <a:effectLst/>
              </a:rPr>
              <a:t>Woda zajmuje 2/3 powierzchni kuli ziemskiej. </a:t>
            </a:r>
          </a:p>
          <a:p>
            <a:pPr marL="0" indent="0">
              <a:buNone/>
            </a:pPr>
            <a:r>
              <a:rPr lang="pl-PL" sz="2200" b="0" i="0">
                <a:effectLst/>
              </a:rPr>
              <a:t>Wody słone czyli morza i oceany stanowią 96.5 % wszystkich wód, zajmuje to 361.3 mln km2 powierzchni.</a:t>
            </a:r>
          </a:p>
          <a:p>
            <a:pPr marL="0" indent="0">
              <a:buNone/>
            </a:pPr>
            <a:r>
              <a:rPr lang="pl-PL" sz="2200" b="0" i="0">
                <a:effectLst/>
              </a:rPr>
              <a:t>Wody słodkie – jeziora, rzeki zaledwie </a:t>
            </a:r>
            <a:r>
              <a:rPr lang="pl-PL" sz="2200" b="1" i="0">
                <a:effectLst/>
              </a:rPr>
              <a:t>3.5 %.</a:t>
            </a:r>
            <a:endParaRPr lang="pl-PL" sz="2200" b="1"/>
          </a:p>
        </p:txBody>
      </p:sp>
    </p:spTree>
    <p:extLst>
      <p:ext uri="{BB962C8B-B14F-4D97-AF65-F5344CB8AC3E}">
        <p14:creationId xmlns:p14="http://schemas.microsoft.com/office/powerpoint/2010/main" val="262516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2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2E1626-7011-495D-9359-6F0C737A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2798826"/>
            <a:ext cx="4857749" cy="339474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1800" b="0" i="0" dirty="0">
                <a:effectLst/>
                <a:latin typeface="Roboto"/>
              </a:rPr>
              <a:t>Ilość wody na planecie jest od początku taka sama, co oznacza, że pijemy dzisiaj tą samą wodę, z której ludzie korzystali 100 czy 200 lat temu. </a:t>
            </a:r>
          </a:p>
          <a:p>
            <a:pPr marL="0" indent="0" algn="just">
              <a:buNone/>
            </a:pPr>
            <a:r>
              <a:rPr lang="pl-PL" sz="1800" b="0" i="0" dirty="0">
                <a:effectLst/>
                <a:latin typeface="Roboto"/>
              </a:rPr>
              <a:t>Problemem jest fakt, że zaledwie 0,6 proc. to woda zdatna do picia, która może być wykorzystywana w gospodarstwach domowych albo do produkcji żywności. </a:t>
            </a:r>
          </a:p>
          <a:p>
            <a:pPr marL="0" indent="0" algn="just">
              <a:buNone/>
            </a:pPr>
            <a:r>
              <a:rPr lang="pl-PL" sz="1800" b="0" i="0" dirty="0">
                <a:effectLst/>
                <a:latin typeface="Roboto"/>
              </a:rPr>
              <a:t>Co więcej, światowe zasoby wody są rozmieszczone nierównomiernie. W niektórych miejscach jest jej za dużo, w innych – niewystarczająco. Na świecie jest też coraz więcej rejonów, gdzie woda jest poważnie zanieczyszczona.</a:t>
            </a:r>
            <a:endParaRPr lang="pl-PL" sz="1800" dirty="0"/>
          </a:p>
        </p:txBody>
      </p:sp>
      <p:pic>
        <p:nvPicPr>
          <p:cNvPr id="8194" name="Picture 2" descr="Zobacz obraz źródłowy">
            <a:extLst>
              <a:ext uri="{FF2B5EF4-FFF2-40B4-BE49-F238E27FC236}">
                <a16:creationId xmlns:a16="http://schemas.microsoft.com/office/drawing/2014/main" id="{DD32C570-3DDF-496B-AEEA-CDB1C985A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" r="3" b="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2659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7F7D007-20E0-46F8-8699-95A6A464A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4200" b="0" i="0" dirty="0">
                <a:effectLst/>
                <a:latin typeface="Helvetica Neue"/>
              </a:rPr>
              <a:t>Woda jest niezbędna w życiu człowieka</a:t>
            </a:r>
            <a:endParaRPr lang="pl-PL" sz="4200" dirty="0"/>
          </a:p>
        </p:txBody>
      </p:sp>
      <p:sp>
        <p:nvSpPr>
          <p:cNvPr id="13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5F1B83-64D0-42EF-B1B1-697C06A8E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553357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b="0" i="0" dirty="0">
                <a:effectLst/>
                <a:latin typeface="Helvetica Neue"/>
              </a:rPr>
              <a:t>Każdy organizm ludzki i zwierzęcy potrzebuje wody do normalnego funkcjonowania. </a:t>
            </a:r>
          </a:p>
          <a:p>
            <a:pPr marL="0" indent="0">
              <a:buNone/>
            </a:pPr>
            <a:r>
              <a:rPr lang="pl-PL" sz="2200" b="0" i="0" dirty="0">
                <a:effectLst/>
                <a:latin typeface="Helvetica Neue"/>
              </a:rPr>
              <a:t>Człowiek powinien wypijać ok. 2 litry wody dziennie. </a:t>
            </a:r>
          </a:p>
          <a:p>
            <a:pPr marL="0" indent="0">
              <a:buNone/>
            </a:pPr>
            <a:r>
              <a:rPr lang="pl-PL" sz="2200" b="0" i="0" dirty="0">
                <a:effectLst/>
                <a:latin typeface="Helvetica Neue"/>
              </a:rPr>
              <a:t>Jeżeli przez długi czas nie będzie pił wody może to skutkować śmiercią.</a:t>
            </a:r>
            <a:endParaRPr lang="pl-PL" sz="2200" dirty="0"/>
          </a:p>
        </p:txBody>
      </p:sp>
      <p:pic>
        <p:nvPicPr>
          <p:cNvPr id="5122" name="Picture 2" descr="Zobacz obraz źródłowy">
            <a:extLst>
              <a:ext uri="{FF2B5EF4-FFF2-40B4-BE49-F238E27FC236}">
                <a16:creationId xmlns:a16="http://schemas.microsoft.com/office/drawing/2014/main" id="{2A43FE44-4368-42F2-A20E-2E1B68DCC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1" r="2062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79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19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9A751B1-968B-4266-8729-D3E2B5C5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>
                <a:latin typeface="Helvetica Neue"/>
              </a:rPr>
              <a:t>Woda</a:t>
            </a:r>
            <a:r>
              <a:rPr lang="en-US" sz="5400" dirty="0">
                <a:latin typeface="Helvetica Neue"/>
              </a:rPr>
              <a:t> w </a:t>
            </a:r>
            <a:r>
              <a:rPr lang="en-US" sz="5400" dirty="0" err="1">
                <a:latin typeface="Helvetica Neue"/>
              </a:rPr>
              <a:t>organi</a:t>
            </a:r>
            <a:r>
              <a:rPr lang="pl-PL" sz="5400" dirty="0">
                <a:latin typeface="Helvetica Neue"/>
              </a:rPr>
              <a:t>z</a:t>
            </a:r>
            <a:r>
              <a:rPr lang="en-US" sz="5400" dirty="0" err="1">
                <a:latin typeface="Helvetica Neue"/>
              </a:rPr>
              <a:t>mie</a:t>
            </a:r>
            <a:r>
              <a:rPr lang="en-US" sz="5400" dirty="0">
                <a:latin typeface="Helvetica Neue"/>
              </a:rPr>
              <a:t> </a:t>
            </a:r>
            <a:r>
              <a:rPr lang="en-US" sz="5400" dirty="0" err="1">
                <a:latin typeface="Helvetica Neue"/>
              </a:rPr>
              <a:t>człowieka</a:t>
            </a:r>
            <a:endParaRPr lang="en-US" sz="5400" dirty="0">
              <a:latin typeface="Helvetica Neue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C8E1E0-E507-447A-A12C-38100A12D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Człowiek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składa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się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70% z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wody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206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Zobacz obraz źródłowy">
            <a:extLst>
              <a:ext uri="{FF2B5EF4-FFF2-40B4-BE49-F238E27FC236}">
                <a16:creationId xmlns:a16="http://schemas.microsoft.com/office/drawing/2014/main" id="{A22AA12D-50CD-4355-9837-A0A7B9D80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18022"/>
            <a:ext cx="7214616" cy="51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47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2" name="Rectangle 73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6B77D5-9DA7-4170-880B-7E40FA88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16" y="987552"/>
            <a:ext cx="5806022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latin typeface="Helvetica Neue"/>
              </a:rPr>
              <a:t>Woda</a:t>
            </a:r>
            <a:r>
              <a:rPr lang="en-US" sz="4800" dirty="0">
                <a:latin typeface="Helvetica Neue"/>
              </a:rPr>
              <a:t> w </a:t>
            </a:r>
            <a:r>
              <a:rPr lang="en-US" sz="4800" dirty="0" err="1">
                <a:latin typeface="Helvetica Neue"/>
              </a:rPr>
              <a:t>rolnictwie</a:t>
            </a:r>
            <a:endParaRPr lang="en-US" sz="4800" dirty="0">
              <a:latin typeface="Helvetica Neue"/>
            </a:endParaRPr>
          </a:p>
        </p:txBody>
      </p:sp>
      <p:sp>
        <p:nvSpPr>
          <p:cNvPr id="7173" name="Rectangle 74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B7E4111-D39B-489B-A4AE-8E4F8F9DF9BC}"/>
              </a:ext>
            </a:extLst>
          </p:cNvPr>
          <p:cNvSpPr txBox="1"/>
          <p:nvPr/>
        </p:nvSpPr>
        <p:spPr>
          <a:xfrm>
            <a:off x="411479" y="2688336"/>
            <a:ext cx="4675426" cy="2189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2200" dirty="0">
                <a:latin typeface="Helvetica Neue"/>
              </a:rPr>
              <a:t>Rolnictwo odpowiada za największe zużycie wody: wykorzystuje około 40% całkowitej ilości wody zużywanej rocznie w Europie.</a:t>
            </a:r>
            <a:endParaRPr lang="en-US" sz="2200" dirty="0">
              <a:latin typeface="Helvetica Neue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B46609E-8867-414B-84A6-828E66534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9" r="10838" b="-1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57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F5F3A4F-C697-44E8-A097-FE08E191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 dirty="0"/>
              <a:t>Woda w przemyśle</a:t>
            </a:r>
          </a:p>
        </p:txBody>
      </p:sp>
      <p:sp>
        <p:nvSpPr>
          <p:cNvPr id="92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F79E81-86B4-4760-B9E5-840A50C9D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6" y="2872899"/>
            <a:ext cx="4995852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i="0" dirty="0">
                <a:effectLst/>
              </a:rPr>
              <a:t>72 proc. zużycia wody w Polsce przypada na przemysł, który rocznie wykorzystuje niespełna 7 miliardów metrów sześciennych tej życiodajnej cieczy. Blisko 90 proc. zużycia wody z przemysłowego wskaźnika przypada na wytwarzanie i zaopatrywanie w gorącą wodę, parę wodną, gaz i energię elektryczną.</a:t>
            </a:r>
            <a:endParaRPr lang="pl-PL" sz="2200" dirty="0"/>
          </a:p>
        </p:txBody>
      </p:sp>
      <p:pic>
        <p:nvPicPr>
          <p:cNvPr id="9218" name="Picture 2" descr="Zobacz obraz źródłowy">
            <a:extLst>
              <a:ext uri="{FF2B5EF4-FFF2-40B4-BE49-F238E27FC236}">
                <a16:creationId xmlns:a16="http://schemas.microsoft.com/office/drawing/2014/main" id="{5B632E6B-7E07-4401-9E9D-82DDBC582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0" r="28296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652174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E353B1A-E2FB-42B3-8B54-03B4FBDF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000000"/>
                </a:solidFill>
                <a:latin typeface="Helvetica Neue"/>
              </a:rPr>
              <a:t>Zacznij od siebie – oszczędzaj wodę</a:t>
            </a:r>
            <a:r>
              <a:rPr lang="pl-PL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2" name="Picture 2" descr="Zobacz obraz źródłowy">
            <a:extLst>
              <a:ext uri="{FF2B5EF4-FFF2-40B4-BE49-F238E27FC236}">
                <a16:creationId xmlns:a16="http://schemas.microsoft.com/office/drawing/2014/main" id="{A1487022-E07B-4290-99DB-E6E282DA3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-3" b="-3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46CB1C-59F0-45CE-A1FE-808C4204D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fontAlgn="base"/>
            <a:r>
              <a:rPr lang="pl-PL" sz="1700" b="0" i="0" dirty="0">
                <a:solidFill>
                  <a:srgbClr val="000000"/>
                </a:solidFill>
                <a:effectLst/>
                <a:latin typeface="calluna"/>
              </a:rPr>
              <a:t>Jeśli będziesz zmywać naczynia ręcznie z wodą puszczoną z kranu, zużyjesz jej </a:t>
            </a:r>
            <a:r>
              <a:rPr lang="pl-PL" sz="1700" b="1" i="0" dirty="0">
                <a:solidFill>
                  <a:srgbClr val="000000"/>
                </a:solidFill>
                <a:effectLst/>
                <a:latin typeface="calluna"/>
              </a:rPr>
              <a:t>sześć razy więcej</a:t>
            </a:r>
            <a:r>
              <a:rPr lang="pl-PL" sz="1700" b="0" i="0" dirty="0">
                <a:solidFill>
                  <a:srgbClr val="000000"/>
                </a:solidFill>
                <a:effectLst/>
                <a:latin typeface="calluna"/>
              </a:rPr>
              <a:t> niż wtedy, gdy użyjesz miski lub zmywarki.</a:t>
            </a:r>
          </a:p>
          <a:p>
            <a:pPr fontAlgn="base"/>
            <a:r>
              <a:rPr lang="pl-PL" sz="1700" b="0" i="0" dirty="0">
                <a:solidFill>
                  <a:srgbClr val="000000"/>
                </a:solidFill>
                <a:effectLst/>
                <a:latin typeface="calluna"/>
              </a:rPr>
              <a:t>Jeśli podczas mycia zębów nie będziesz bezsensownie odkręcać kranu, codziennie zaoszczędzisz około 30 litrów wody. W skali roku to ponad 11 tysięcy litrów!</a:t>
            </a:r>
          </a:p>
          <a:p>
            <a:pPr fontAlgn="base"/>
            <a:r>
              <a:rPr lang="pl-PL" sz="1700" b="0" i="0" dirty="0">
                <a:solidFill>
                  <a:srgbClr val="000000"/>
                </a:solidFill>
                <a:effectLst/>
                <a:latin typeface="calluna"/>
              </a:rPr>
              <a:t>Każda kąpiel w wannie to </a:t>
            </a:r>
            <a:r>
              <a:rPr lang="pl-PL" sz="1700" b="1" i="0" dirty="0">
                <a:solidFill>
                  <a:srgbClr val="000000"/>
                </a:solidFill>
                <a:effectLst/>
                <a:latin typeface="calluna"/>
              </a:rPr>
              <a:t>pięciokrotnie większe zużycie wody</a:t>
            </a:r>
            <a:r>
              <a:rPr lang="pl-PL" sz="1700" b="0" i="0" dirty="0">
                <a:solidFill>
                  <a:srgbClr val="000000"/>
                </a:solidFill>
                <a:effectLst/>
                <a:latin typeface="calluna"/>
              </a:rPr>
              <a:t> niż prysznic.</a:t>
            </a:r>
          </a:p>
          <a:p>
            <a:pPr fontAlgn="base"/>
            <a:r>
              <a:rPr lang="pl-PL" sz="1700" b="0" i="0" dirty="0">
                <a:solidFill>
                  <a:srgbClr val="000000"/>
                </a:solidFill>
                <a:effectLst/>
                <a:latin typeface="calluna"/>
              </a:rPr>
              <a:t>Każde golenie z wodą puszczoną z kranu to nawet </a:t>
            </a:r>
            <a:r>
              <a:rPr lang="pl-PL" sz="1700" b="1" i="0" dirty="0">
                <a:solidFill>
                  <a:srgbClr val="000000"/>
                </a:solidFill>
                <a:effectLst/>
                <a:latin typeface="calluna"/>
              </a:rPr>
              <a:t>6o razy więcej zużytej wody </a:t>
            </a:r>
            <a:r>
              <a:rPr lang="pl-PL" sz="1700" b="0" i="0" dirty="0">
                <a:solidFill>
                  <a:srgbClr val="000000"/>
                </a:solidFill>
                <a:effectLst/>
                <a:latin typeface="calluna"/>
              </a:rPr>
              <a:t>niż wtedy, gdy użyjesz miseczki do spłukiwania maszynki i twarzy.</a:t>
            </a:r>
          </a:p>
          <a:p>
            <a:endParaRPr lang="pl-PL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1108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CD60F16-9075-499D-A31D-3ACC7415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pl-PL" dirty="0"/>
              <a:t>Jak oszczędzać wodę w domu?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ED2C7C-D54C-4CBD-B06E-0A65CA0FD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3456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Oszczędzać wodę można na wiele sposobów np. brać prysznic zamiast kąpieli, zakręcać kran podczas mycia zębów, zbierać deszczówkę do podlewania kwiatków, używać </a:t>
            </a:r>
            <a:r>
              <a:rPr lang="pl-PL" dirty="0" err="1"/>
              <a:t>perlatora</a:t>
            </a:r>
            <a:r>
              <a:rPr lang="pl-PL" dirty="0"/>
              <a:t> w kranach.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Zobacz obraz źródłowy">
            <a:extLst>
              <a:ext uri="{FF2B5EF4-FFF2-40B4-BE49-F238E27FC236}">
                <a16:creationId xmlns:a16="http://schemas.microsoft.com/office/drawing/2014/main" id="{3B9294AB-BA9E-44D8-94C9-29C417340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7" r="13283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Arc 8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Zobacz obraz źródłowy">
            <a:extLst>
              <a:ext uri="{FF2B5EF4-FFF2-40B4-BE49-F238E27FC236}">
                <a16:creationId xmlns:a16="http://schemas.microsoft.com/office/drawing/2014/main" id="{C9642DE2-C6BE-4EE2-B088-D549B6B51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3" r="-1" b="564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65C4DA3-BB22-4C8B-8C49-D1D9963B69BF}"/>
              </a:ext>
            </a:extLst>
          </p:cNvPr>
          <p:cNvSpPr txBox="1"/>
          <p:nvPr/>
        </p:nvSpPr>
        <p:spPr>
          <a:xfrm>
            <a:off x="819827" y="528527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b="0" i="0">
                <a:solidFill>
                  <a:srgbClr val="1A4B54"/>
                </a:solidFill>
                <a:effectLst/>
                <a:latin typeface="Open Sans Regular"/>
              </a:defRPr>
            </a:lvl1pPr>
          </a:lstStyle>
          <a:p>
            <a:r>
              <a:rPr lang="pl-PL" sz="2800" dirty="0">
                <a:solidFill>
                  <a:schemeClr val="tx1"/>
                </a:solidFill>
                <a:latin typeface="+mn-lt"/>
              </a:rPr>
              <a:t>Pamiętaj zakręć kurek boś nie nurek </a:t>
            </a:r>
            <a:r>
              <a:rPr lang="pl-PL" sz="28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</a:t>
            </a:r>
            <a:endParaRPr lang="pl-PL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875155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CCF1E10CDC434EAFB7DD287E8D8C49" ma:contentTypeVersion="13" ma:contentTypeDescription="Utwórz nowy dokument." ma:contentTypeScope="" ma:versionID="c0b2a237fa1acfacccd42d1c29e7d4e9">
  <xsd:schema xmlns:xsd="http://www.w3.org/2001/XMLSchema" xmlns:xs="http://www.w3.org/2001/XMLSchema" xmlns:p="http://schemas.microsoft.com/office/2006/metadata/properties" xmlns:ns3="aea49329-65b3-4473-b146-b0e6b5474fb8" xmlns:ns4="d5a101b2-319b-4703-bdc7-cd056317818c" targetNamespace="http://schemas.microsoft.com/office/2006/metadata/properties" ma:root="true" ma:fieldsID="56c32f76bfa496b45e8c5816d884e24b" ns3:_="" ns4:_="">
    <xsd:import namespace="aea49329-65b3-4473-b146-b0e6b5474fb8"/>
    <xsd:import namespace="d5a101b2-319b-4703-bdc7-cd05631781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49329-65b3-4473-b146-b0e6b5474f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a101b2-319b-4703-bdc7-cd056317818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2D2BD3-6011-4593-933D-D37AD86AC3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a49329-65b3-4473-b146-b0e6b5474fb8"/>
    <ds:schemaRef ds:uri="d5a101b2-319b-4703-bdc7-cd05631781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BE5407-C51D-4E15-A5BF-92FAC833D101}">
  <ds:schemaRefs>
    <ds:schemaRef ds:uri="d5a101b2-319b-4703-bdc7-cd056317818c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aea49329-65b3-4473-b146-b0e6b5474fb8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44671B8-3A8D-462A-9FFA-83E2A53778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531</Words>
  <Application>Microsoft Office PowerPoint</Application>
  <PresentationFormat>Panoramiczny</PresentationFormat>
  <Paragraphs>46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calluna</vt:lpstr>
      <vt:lpstr>Helvetica Neue</vt:lpstr>
      <vt:lpstr>Roboto</vt:lpstr>
      <vt:lpstr>Motyw pakietu Office</vt:lpstr>
      <vt:lpstr>Doceń Wodę</vt:lpstr>
      <vt:lpstr>Ilość wody na Ziemi</vt:lpstr>
      <vt:lpstr>Prezentacja programu PowerPoint</vt:lpstr>
      <vt:lpstr>Woda jest niezbędna w życiu człowieka</vt:lpstr>
      <vt:lpstr>Woda w organizmie człowieka</vt:lpstr>
      <vt:lpstr>Woda w rolnictwie</vt:lpstr>
      <vt:lpstr>Woda w przemyśle</vt:lpstr>
      <vt:lpstr>Zacznij od siebie – oszczędzaj wodę </vt:lpstr>
      <vt:lpstr>Jak oszczędzać wodę w domu?</vt:lpstr>
      <vt:lpstr>Czy wiesz?</vt:lpstr>
      <vt:lpstr>PAMIĘTAJ  DOCEŃ WODĘ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Doceń wodę</dc:title>
  <dc:creator>Szymon Wilczkowski</dc:creator>
  <cp:lastModifiedBy>Szymon Wilczkowski</cp:lastModifiedBy>
  <cp:revision>10</cp:revision>
  <dcterms:created xsi:type="dcterms:W3CDTF">2021-03-28T14:19:24Z</dcterms:created>
  <dcterms:modified xsi:type="dcterms:W3CDTF">2021-03-28T17:59:04Z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0x0101006ECCF1E10CDC434EAFB7DD287E8D8C49</vt:lpwstr>
  </property>
</Properties>
</file>