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  <p:sldMasterId id="2147483752" r:id="rId2"/>
  </p:sldMasterIdLst>
  <p:notesMasterIdLst>
    <p:notesMasterId r:id="rId26"/>
  </p:notesMasterIdLst>
  <p:sldIdLst>
    <p:sldId id="312" r:id="rId3"/>
    <p:sldId id="264" r:id="rId4"/>
    <p:sldId id="289" r:id="rId5"/>
    <p:sldId id="288" r:id="rId6"/>
    <p:sldId id="318" r:id="rId7"/>
    <p:sldId id="291" r:id="rId8"/>
    <p:sldId id="292" r:id="rId9"/>
    <p:sldId id="293" r:id="rId10"/>
    <p:sldId id="294" r:id="rId11"/>
    <p:sldId id="295" r:id="rId12"/>
    <p:sldId id="283" r:id="rId13"/>
    <p:sldId id="282" r:id="rId14"/>
    <p:sldId id="310" r:id="rId15"/>
    <p:sldId id="301" r:id="rId16"/>
    <p:sldId id="320" r:id="rId17"/>
    <p:sldId id="315" r:id="rId18"/>
    <p:sldId id="317" r:id="rId19"/>
    <p:sldId id="316" r:id="rId20"/>
    <p:sldId id="322" r:id="rId21"/>
    <p:sldId id="323" r:id="rId22"/>
    <p:sldId id="324" r:id="rId23"/>
    <p:sldId id="325" r:id="rId24"/>
    <p:sldId id="28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773" autoAdjust="0"/>
    <p:restoredTop sz="94248" autoAdjust="0"/>
  </p:normalViewPr>
  <p:slideViewPr>
    <p:cSldViewPr snapToGrid="0">
      <p:cViewPr varScale="1">
        <p:scale>
          <a:sx n="48" d="100"/>
          <a:sy n="48" d="100"/>
        </p:scale>
        <p:origin x="480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C6412-DDFB-4D41-8156-36CDE03C52F0}" type="datetimeFigureOut">
              <a:rPr lang="pl-PL" smtClean="0"/>
              <a:t>31.05.2022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277D3-D947-4492-AA51-2A335413BC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1491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277D3-D947-4492-AA51-2A335413BCD6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2667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277D3-D947-4492-AA51-2A335413BCD6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7959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277D3-D947-4492-AA51-2A335413BCD6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1785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440425C-C7C2-4FC5-8C9E-2978B7CB2D1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31.05.2022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DB965-ED97-48EF-A84C-044E63BA311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892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425C-C7C2-4FC5-8C9E-2978B7CB2D1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31.05.2022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DB965-ED97-48EF-A84C-044E63BA311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111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425C-C7C2-4FC5-8C9E-2978B7CB2D1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31.05.2022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DB965-ED97-48EF-A84C-044E63BA311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3567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B5898F52-2787-4BA2-BBBC-9395E9F86D50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84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740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5898F52-2787-4BA2-BBBC-9395E9F86D50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338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143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1162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4986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3361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7141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425C-C7C2-4FC5-8C9E-2978B7CB2D1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31.05.2022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DB965-ED97-48EF-A84C-044E63BA311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7629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B5898F52-2787-4BA2-BBBC-9395E9F86D50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35836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4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124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425C-C7C2-4FC5-8C9E-2978B7CB2D1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31.05.2022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DB965-ED97-48EF-A84C-044E63BA311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4264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425C-C7C2-4FC5-8C9E-2978B7CB2D1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31.05.2022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DB965-ED97-48EF-A84C-044E63BA311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731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425C-C7C2-4FC5-8C9E-2978B7CB2D1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31.05.2022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DB965-ED97-48EF-A84C-044E63BA311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142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425C-C7C2-4FC5-8C9E-2978B7CB2D1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31.05.2022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DB965-ED97-48EF-A84C-044E63BA311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480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425C-C7C2-4FC5-8C9E-2978B7CB2D1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31.05.2022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DB965-ED97-48EF-A84C-044E63BA311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453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425C-C7C2-4FC5-8C9E-2978B7CB2D1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31.05.2022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DB965-ED97-48EF-A84C-044E63BA311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484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425C-C7C2-4FC5-8C9E-2978B7CB2D1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31.05.2022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DB965-ED97-48EF-A84C-044E63BA311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4432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5898F52-2787-4BA2-BBBC-9395E9F86D50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141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898F52-2787-4BA2-BBBC-9395E9F86D50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1727877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20.jpeg"/><Relationship Id="rId7" Type="http://schemas.openxmlformats.org/officeDocument/2006/relationships/image" Target="../media/image57.jpeg"/><Relationship Id="rId12" Type="http://schemas.openxmlformats.org/officeDocument/2006/relationships/image" Target="../media/image62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11" Type="http://schemas.openxmlformats.org/officeDocument/2006/relationships/image" Target="../media/image61.jpeg"/><Relationship Id="rId5" Type="http://schemas.openxmlformats.org/officeDocument/2006/relationships/image" Target="../media/image55.jpeg"/><Relationship Id="rId10" Type="http://schemas.openxmlformats.org/officeDocument/2006/relationships/image" Target="../media/image60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75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7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7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7.png"/><Relationship Id="rId4" Type="http://schemas.openxmlformats.org/officeDocument/2006/relationships/image" Target="../media/image23.jpe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2" Type="http://schemas.openxmlformats.org/officeDocument/2006/relationships/image" Target="../media/image28.jpe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5" Type="http://schemas.openxmlformats.org/officeDocument/2006/relationships/image" Target="../media/image20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Relationship Id="rId14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image" Target="../media/image20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12" Type="http://schemas.openxmlformats.org/officeDocument/2006/relationships/image" Target="../media/image52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11" Type="http://schemas.openxmlformats.org/officeDocument/2006/relationships/image" Target="../media/image51.jpeg"/><Relationship Id="rId5" Type="http://schemas.openxmlformats.org/officeDocument/2006/relationships/image" Target="../media/image45.jpeg"/><Relationship Id="rId10" Type="http://schemas.openxmlformats.org/officeDocument/2006/relationships/image" Target="../media/image50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staw na Słońce">
            <a:extLst>
              <a:ext uri="{FF2B5EF4-FFF2-40B4-BE49-F238E27FC236}">
                <a16:creationId xmlns:a16="http://schemas.microsoft.com/office/drawing/2014/main" id="{CAF3C37B-3AA5-4938-B9FA-076665647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45" y="609600"/>
            <a:ext cx="10638503" cy="607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299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61000">
              <a:srgbClr val="D5E072"/>
            </a:gs>
            <a:gs pos="16000">
              <a:srgbClr val="DEDDA6"/>
            </a:gs>
            <a:gs pos="93982">
              <a:srgbClr val="FFFF00"/>
            </a:gs>
            <a:gs pos="37000">
              <a:srgbClr val="FEFDCB"/>
            </a:gs>
            <a:gs pos="25000">
              <a:srgbClr val="EAEF85"/>
            </a:gs>
            <a:gs pos="0">
              <a:srgbClr val="FFFF00"/>
            </a:gs>
            <a:gs pos="74000">
              <a:srgbClr val="FFFF99"/>
            </a:gs>
            <a:gs pos="87000">
              <a:srgbClr val="FEFDCB"/>
            </a:gs>
            <a:gs pos="78194">
              <a:srgbClr val="FFFFCC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FEA1744A-91FD-41DA-BD07-F91572565CF1}"/>
              </a:ext>
            </a:extLst>
          </p:cNvPr>
          <p:cNvSpPr txBox="1"/>
          <p:nvPr/>
        </p:nvSpPr>
        <p:spPr>
          <a:xfrm>
            <a:off x="1901537" y="164920"/>
            <a:ext cx="8898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Odnawialne źródła energii (OZE) - struktura w Polsce</a:t>
            </a: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48AC9098-8C76-4670-BB19-1E9CF3D989C0}"/>
              </a:ext>
            </a:extLst>
          </p:cNvPr>
          <p:cNvCxnSpPr>
            <a:cxnSpLocks/>
          </p:cNvCxnSpPr>
          <p:nvPr/>
        </p:nvCxnSpPr>
        <p:spPr>
          <a:xfrm>
            <a:off x="529936" y="862446"/>
            <a:ext cx="112117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Obraz znaleziony dla: w stronę słońca">
            <a:extLst>
              <a:ext uri="{FF2B5EF4-FFF2-40B4-BE49-F238E27FC236}">
                <a16:creationId xmlns:a16="http://schemas.microsoft.com/office/drawing/2014/main" id="{8C7BCC6E-2668-4B78-80F6-EAF8FB220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19" y="88611"/>
            <a:ext cx="1142991" cy="65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Obraz znaleziony dla:  słońce">
            <a:extLst>
              <a:ext uri="{FF2B5EF4-FFF2-40B4-BE49-F238E27FC236}">
                <a16:creationId xmlns:a16="http://schemas.microsoft.com/office/drawing/2014/main" id="{59BEFA1A-ABA7-4D62-8985-74BA21E9D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837" y="120792"/>
            <a:ext cx="775166" cy="59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C10F7DBC-82A5-4E3A-B409-027419E96D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831376"/>
              </p:ext>
            </p:extLst>
          </p:nvPr>
        </p:nvGraphicFramePr>
        <p:xfrm>
          <a:off x="607381" y="1025783"/>
          <a:ext cx="2837156" cy="5212080"/>
        </p:xfrm>
        <a:graphic>
          <a:graphicData uri="http://schemas.openxmlformats.org/drawingml/2006/table">
            <a:tbl>
              <a:tblPr/>
              <a:tblGrid>
                <a:gridCol w="1418578">
                  <a:extLst>
                    <a:ext uri="{9D8B030D-6E8A-4147-A177-3AD203B41FA5}">
                      <a16:colId xmlns:a16="http://schemas.microsoft.com/office/drawing/2014/main" val="2687293616"/>
                    </a:ext>
                  </a:extLst>
                </a:gridCol>
                <a:gridCol w="1418578">
                  <a:extLst>
                    <a:ext uri="{9D8B030D-6E8A-4147-A177-3AD203B41FA5}">
                      <a16:colId xmlns:a16="http://schemas.microsoft.com/office/drawing/2014/main" val="14256818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pl-PL" dirty="0">
                          <a:effectLst/>
                        </a:rPr>
                        <a:t>Biopaliwa stałe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>
                          <a:effectLst/>
                        </a:rPr>
                        <a:t>69,26%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7145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l-PL" dirty="0">
                          <a:effectLst/>
                        </a:rPr>
                        <a:t>Energia wiatru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effectLst/>
                        </a:rPr>
                        <a:t>12,4%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66542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l-PL" dirty="0">
                          <a:effectLst/>
                        </a:rPr>
                        <a:t>Biopaliwa ciekłe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>
                          <a:effectLst/>
                        </a:rPr>
                        <a:t>10,2%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148278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l-PL" dirty="0">
                          <a:effectLst/>
                        </a:rPr>
                        <a:t>Biogaz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>
                          <a:effectLst/>
                        </a:rPr>
                        <a:t>3,25%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94697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l-PL" dirty="0">
                          <a:effectLst/>
                        </a:rPr>
                        <a:t>Energia wody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>
                          <a:effectLst/>
                        </a:rPr>
                        <a:t>1,91%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6308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l-PL" dirty="0">
                          <a:effectLst/>
                        </a:rPr>
                        <a:t>Odpady komunalne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>
                          <a:effectLst/>
                        </a:rPr>
                        <a:t>1,11%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2321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l-PL" dirty="0">
                          <a:effectLst/>
                        </a:rPr>
                        <a:t>Energia słoneczna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effectLst/>
                        </a:rPr>
                        <a:t>0,93%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55379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l-PL">
                          <a:effectLst/>
                        </a:rPr>
                        <a:t>Pompy ciepła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effectLst/>
                        </a:rPr>
                        <a:t>0,67%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06522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l-PL">
                          <a:effectLst/>
                        </a:rPr>
                        <a:t>Energia geotermalna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effectLst/>
                        </a:rPr>
                        <a:t>0,27%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884088"/>
                  </a:ext>
                </a:extLst>
              </a:tr>
            </a:tbl>
          </a:graphicData>
        </a:graphic>
      </p:graphicFrame>
      <p:pic>
        <p:nvPicPr>
          <p:cNvPr id="1026" name="Picture 2" descr="Obraz znaleziony dla: biopaliwa">
            <a:extLst>
              <a:ext uri="{FF2B5EF4-FFF2-40B4-BE49-F238E27FC236}">
                <a16:creationId xmlns:a16="http://schemas.microsoft.com/office/drawing/2014/main" id="{2FDEE9EF-4488-431D-9CF9-680B42F52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754" y="3356266"/>
            <a:ext cx="2643063" cy="2096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braz znaleziony dla: elektrownie wiatrowe">
            <a:extLst>
              <a:ext uri="{FF2B5EF4-FFF2-40B4-BE49-F238E27FC236}">
                <a16:creationId xmlns:a16="http://schemas.microsoft.com/office/drawing/2014/main" id="{0C1E8B4F-4E8F-4DC1-9D11-52D6778F7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047" y="2447019"/>
            <a:ext cx="2643063" cy="193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braz znaleziony dla: biopaliwa stałe">
            <a:extLst>
              <a:ext uri="{FF2B5EF4-FFF2-40B4-BE49-F238E27FC236}">
                <a16:creationId xmlns:a16="http://schemas.microsoft.com/office/drawing/2014/main" id="{022CD9D3-2AF1-41E5-A8AF-F5511CE7B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653" y="1054813"/>
            <a:ext cx="2562164" cy="180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Obraz znaleziony dla: biogazownia">
            <a:extLst>
              <a:ext uri="{FF2B5EF4-FFF2-40B4-BE49-F238E27FC236}">
                <a16:creationId xmlns:a16="http://schemas.microsoft.com/office/drawing/2014/main" id="{6AAC5DF8-7B87-4A1C-933B-3EE9729CD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950" y="1054813"/>
            <a:ext cx="2572510" cy="193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Obraz znaleziony dla: energia wodna w polsce">
            <a:extLst>
              <a:ext uri="{FF2B5EF4-FFF2-40B4-BE49-F238E27FC236}">
                <a16:creationId xmlns:a16="http://schemas.microsoft.com/office/drawing/2014/main" id="{454F4514-077F-4898-BEBA-85708C696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344" y="2726962"/>
            <a:ext cx="2572510" cy="208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Obraz znaleziony dla: odpady komunalne">
            <a:extLst>
              <a:ext uri="{FF2B5EF4-FFF2-40B4-BE49-F238E27FC236}">
                <a16:creationId xmlns:a16="http://schemas.microsoft.com/office/drawing/2014/main" id="{D61FFCAB-C7FC-43B7-B5C6-22FFC94EF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051" y="3768983"/>
            <a:ext cx="2416699" cy="163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Obraz znaleziony dla: energia słoneczna">
            <a:extLst>
              <a:ext uri="{FF2B5EF4-FFF2-40B4-BE49-F238E27FC236}">
                <a16:creationId xmlns:a16="http://schemas.microsoft.com/office/drawing/2014/main" id="{C774441A-FD14-40A0-9C4B-B337573C9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279" y="5031464"/>
            <a:ext cx="3515274" cy="168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Obraz znaleziony dla: pompy ciepła">
            <a:extLst>
              <a:ext uri="{FF2B5EF4-FFF2-40B4-BE49-F238E27FC236}">
                <a16:creationId xmlns:a16="http://schemas.microsoft.com/office/drawing/2014/main" id="{55F797F3-4F6E-4249-BB32-C36B59A54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334" y="5165552"/>
            <a:ext cx="1791516" cy="151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Obraz znaleziony dla: energia geotermalna">
            <a:extLst>
              <a:ext uri="{FF2B5EF4-FFF2-40B4-BE49-F238E27FC236}">
                <a16:creationId xmlns:a16="http://schemas.microsoft.com/office/drawing/2014/main" id="{E85313B7-1429-4477-BB8F-F8776D21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4946" y="4930668"/>
            <a:ext cx="2656822" cy="174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3503552C-6DA1-4369-8DF4-37DE14D33961}"/>
              </a:ext>
            </a:extLst>
          </p:cNvPr>
          <p:cNvSpPr txBox="1"/>
          <p:nvPr/>
        </p:nvSpPr>
        <p:spPr>
          <a:xfrm>
            <a:off x="3784697" y="1290215"/>
            <a:ext cx="1796326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FFFF00"/>
                </a:solidFill>
              </a:rPr>
              <a:t>Kotły na biomasę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AAFA81B2-346B-4F81-9644-0A21675592EC}"/>
              </a:ext>
            </a:extLst>
          </p:cNvPr>
          <p:cNvSpPr txBox="1"/>
          <p:nvPr/>
        </p:nvSpPr>
        <p:spPr>
          <a:xfrm>
            <a:off x="5447082" y="2949061"/>
            <a:ext cx="2229969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FFFF00"/>
                </a:solidFill>
              </a:rPr>
              <a:t>Elektrownie wiatrowe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13DC9ABD-5EE5-4971-9AB4-6AA69BF67862}"/>
              </a:ext>
            </a:extLst>
          </p:cNvPr>
          <p:cNvSpPr txBox="1"/>
          <p:nvPr/>
        </p:nvSpPr>
        <p:spPr>
          <a:xfrm>
            <a:off x="8074110" y="1087343"/>
            <a:ext cx="1362232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FFFF00"/>
                </a:solidFill>
              </a:rPr>
              <a:t>Biogazownie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F7A69CFC-5616-4715-8F91-0292F054BA79}"/>
              </a:ext>
            </a:extLst>
          </p:cNvPr>
          <p:cNvSpPr txBox="1"/>
          <p:nvPr/>
        </p:nvSpPr>
        <p:spPr>
          <a:xfrm>
            <a:off x="3714435" y="4646852"/>
            <a:ext cx="1791516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FFFF00"/>
                </a:solidFill>
              </a:rPr>
              <a:t>Biopaliwa płynne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BEE1CE7B-E0B9-48D9-BB08-9A2AFF6889B5}"/>
              </a:ext>
            </a:extLst>
          </p:cNvPr>
          <p:cNvSpPr txBox="1"/>
          <p:nvPr/>
        </p:nvSpPr>
        <p:spPr>
          <a:xfrm>
            <a:off x="3870751" y="6456138"/>
            <a:ext cx="1507716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Pompy ciepła</a:t>
            </a: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7D9CEFBA-0B38-44B3-80F8-D11110FD4752}"/>
              </a:ext>
            </a:extLst>
          </p:cNvPr>
          <p:cNvSpPr txBox="1"/>
          <p:nvPr/>
        </p:nvSpPr>
        <p:spPr>
          <a:xfrm>
            <a:off x="5706590" y="5139427"/>
            <a:ext cx="2159686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FFFF00"/>
                </a:solidFill>
              </a:rPr>
              <a:t>Kolektory słoneczne</a:t>
            </a: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8C7C0E4A-E683-4A61-BC58-05B861B1C0DE}"/>
              </a:ext>
            </a:extLst>
          </p:cNvPr>
          <p:cNvSpPr txBox="1"/>
          <p:nvPr/>
        </p:nvSpPr>
        <p:spPr>
          <a:xfrm>
            <a:off x="7795349" y="3882830"/>
            <a:ext cx="2017155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Odpady komunalne</a:t>
            </a: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7BBB78C9-B8DF-4E27-AF1C-57B245104F0A}"/>
              </a:ext>
            </a:extLst>
          </p:cNvPr>
          <p:cNvSpPr txBox="1"/>
          <p:nvPr/>
        </p:nvSpPr>
        <p:spPr>
          <a:xfrm>
            <a:off x="9536033" y="3290044"/>
            <a:ext cx="1577804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FFFF00"/>
                </a:solidFill>
              </a:rPr>
              <a:t>Turbiny wodne</a:t>
            </a:r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659F6D01-E3DD-48CB-BD39-A9CD735ABF2B}"/>
              </a:ext>
            </a:extLst>
          </p:cNvPr>
          <p:cNvSpPr txBox="1"/>
          <p:nvPr/>
        </p:nvSpPr>
        <p:spPr>
          <a:xfrm>
            <a:off x="9659652" y="5067247"/>
            <a:ext cx="2227474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FFFF00"/>
                </a:solidFill>
              </a:rPr>
              <a:t>Energia geotermalna</a:t>
            </a:r>
          </a:p>
        </p:txBody>
      </p:sp>
    </p:spTree>
    <p:extLst>
      <p:ext uri="{BB962C8B-B14F-4D97-AF65-F5344CB8AC3E}">
        <p14:creationId xmlns:p14="http://schemas.microsoft.com/office/powerpoint/2010/main" val="3629162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04;p3" descr="Fotowoltaika a ekologia - TerazRaciborz.pl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12190476" cy="71170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ole tekstowe 1"/>
          <p:cNvSpPr txBox="1"/>
          <p:nvPr/>
        </p:nvSpPr>
        <p:spPr>
          <a:xfrm>
            <a:off x="487680" y="1740988"/>
            <a:ext cx="485261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to dziedzina nauki i techniki zajmująca się </a:t>
            </a:r>
          </a:p>
          <a:p>
            <a:r>
              <a:rPr lang="pl-PL" b="1" dirty="0"/>
              <a:t>przetwarzaniem światła słonecznego</a:t>
            </a:r>
          </a:p>
          <a:p>
            <a:r>
              <a:rPr lang="pl-PL" b="1" dirty="0"/>
              <a:t>na energię elektryczną. Stanowi jedną</a:t>
            </a:r>
          </a:p>
          <a:p>
            <a:r>
              <a:rPr lang="pl-PL" b="1" dirty="0"/>
              <a:t>z najbardziej ekologicznych i czystych</a:t>
            </a:r>
          </a:p>
          <a:p>
            <a:r>
              <a:rPr lang="pl-PL" b="1" dirty="0"/>
              <a:t>form produkcji prądu. </a:t>
            </a:r>
          </a:p>
          <a:p>
            <a:endParaRPr lang="pl-PL" b="1" dirty="0"/>
          </a:p>
        </p:txBody>
      </p:sp>
      <p:sp>
        <p:nvSpPr>
          <p:cNvPr id="3" name="Prostokąt 2"/>
          <p:cNvSpPr/>
          <p:nvPr/>
        </p:nvSpPr>
        <p:spPr>
          <a:xfrm>
            <a:off x="1710602" y="627120"/>
            <a:ext cx="5724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FOTOWOLTAIKA</a:t>
            </a:r>
          </a:p>
        </p:txBody>
      </p:sp>
    </p:spTree>
    <p:extLst>
      <p:ext uri="{BB962C8B-B14F-4D97-AF65-F5344CB8AC3E}">
        <p14:creationId xmlns:p14="http://schemas.microsoft.com/office/powerpoint/2010/main" val="364804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rgbClr val="D5E072"/>
            </a:gs>
            <a:gs pos="16000">
              <a:srgbClr val="DEDDA6"/>
            </a:gs>
            <a:gs pos="93982">
              <a:srgbClr val="FFFF00"/>
            </a:gs>
            <a:gs pos="37000">
              <a:srgbClr val="FEFDCB"/>
            </a:gs>
            <a:gs pos="25000">
              <a:srgbClr val="EAEF85"/>
            </a:gs>
            <a:gs pos="0">
              <a:srgbClr val="FFFF00"/>
            </a:gs>
            <a:gs pos="74000">
              <a:srgbClr val="FFFF99"/>
            </a:gs>
            <a:gs pos="87000">
              <a:srgbClr val="FEFDCB"/>
            </a:gs>
            <a:gs pos="78194">
              <a:srgbClr val="FFFFCC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15;p5" descr="C:\Users\Laptop\Desktop\z12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78819"/>
            <a:ext cx="6248400" cy="517918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e tekstowe 2"/>
          <p:cNvSpPr txBox="1"/>
          <p:nvPr/>
        </p:nvSpPr>
        <p:spPr>
          <a:xfrm>
            <a:off x="6537960" y="686120"/>
            <a:ext cx="60045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SzPts val="1760"/>
            </a:pP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1.Panele fotowoltaiczne – przetwarzają</a:t>
            </a:r>
          </a:p>
          <a:p>
            <a:pPr marL="457200" lvl="0" indent="-457200">
              <a:buSzPts val="1760"/>
            </a:pP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promienie słoneczne bezpośrednio </a:t>
            </a:r>
          </a:p>
          <a:p>
            <a:pPr marL="457200" lvl="0" indent="-457200">
              <a:buSzPts val="1760"/>
            </a:pP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prąd stały (DC).</a:t>
            </a:r>
          </a:p>
          <a:p>
            <a:pPr marL="457200" lvl="0" indent="-457200">
              <a:buSzPts val="1760"/>
            </a:pP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SzPts val="1760"/>
            </a:pP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Okablowanie – łączy panele fotowoltaiczne </a:t>
            </a:r>
          </a:p>
          <a:p>
            <a:pPr lvl="0">
              <a:buSzPts val="1760"/>
            </a:pP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inwerterem zapewniając między tymi dwoma elementami instalacji przepływ prądu.</a:t>
            </a:r>
          </a:p>
          <a:p>
            <a:pPr lvl="0">
              <a:buSzPts val="1760"/>
            </a:pP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SzPts val="1760"/>
            </a:pP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Inwerter (falownik) – urządzenie, które </a:t>
            </a:r>
          </a:p>
          <a:p>
            <a:pPr lvl="0">
              <a:buSzPts val="1760"/>
            </a:pP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zmienia prąd stały (DC) w prąd zmienny (AC) </a:t>
            </a:r>
          </a:p>
          <a:p>
            <a:pPr lvl="0">
              <a:buSzPts val="1760"/>
            </a:pP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parametrach elektrycznych odpowiadających prądowi używanemu w miejskiej sieci </a:t>
            </a:r>
          </a:p>
          <a:p>
            <a:pPr lvl="0">
              <a:buSzPts val="1760"/>
            </a:pP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elektrycznej.</a:t>
            </a:r>
          </a:p>
          <a:p>
            <a:pPr lvl="0">
              <a:buSzPts val="1760"/>
            </a:pP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SzPts val="1760"/>
            </a:pP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Licznik dwukierunkowy – urządzenie </a:t>
            </a:r>
          </a:p>
          <a:p>
            <a:pPr lvl="0">
              <a:buSzPts val="1760"/>
            </a:pP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pozwalające na odczyt ilości wytworzonej </a:t>
            </a:r>
          </a:p>
          <a:p>
            <a:pPr lvl="0">
              <a:buSzPts val="1760"/>
            </a:pP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 zużytej energii elektrycznej.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485666" y="446524"/>
            <a:ext cx="376256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Instalacja </a:t>
            </a:r>
          </a:p>
          <a:p>
            <a:pPr algn="ctr"/>
            <a:r>
              <a:rPr lang="pl-PL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fotowoltaiczna</a:t>
            </a:r>
          </a:p>
        </p:txBody>
      </p:sp>
    </p:spTree>
    <p:extLst>
      <p:ext uri="{BB962C8B-B14F-4D97-AF65-F5344CB8AC3E}">
        <p14:creationId xmlns:p14="http://schemas.microsoft.com/office/powerpoint/2010/main" val="56421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rgbClr val="D5E072"/>
            </a:gs>
            <a:gs pos="16000">
              <a:srgbClr val="DEDDA6"/>
            </a:gs>
            <a:gs pos="93982">
              <a:srgbClr val="FFFF00"/>
            </a:gs>
            <a:gs pos="37000">
              <a:srgbClr val="FEFDCB"/>
            </a:gs>
            <a:gs pos="25000">
              <a:srgbClr val="EAEF85"/>
            </a:gs>
            <a:gs pos="0">
              <a:srgbClr val="FFFF00"/>
            </a:gs>
            <a:gs pos="74000">
              <a:srgbClr val="FFFF99"/>
            </a:gs>
            <a:gs pos="87000">
              <a:srgbClr val="FEFDCB"/>
            </a:gs>
            <a:gs pos="78194">
              <a:srgbClr val="FFFFCC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>
            <a:extLst>
              <a:ext uri="{FF2B5EF4-FFF2-40B4-BE49-F238E27FC236}">
                <a16:creationId xmlns:a16="http://schemas.microsoft.com/office/drawing/2014/main" id="{5B0FB0C1-05DD-4395-86C5-0BDDD43F192E}"/>
              </a:ext>
            </a:extLst>
          </p:cNvPr>
          <p:cNvSpPr txBox="1"/>
          <p:nvPr/>
        </p:nvSpPr>
        <p:spPr>
          <a:xfrm>
            <a:off x="4173401" y="858462"/>
            <a:ext cx="5947033" cy="37959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dirty="0">
                <a:solidFill>
                  <a:schemeClr val="accent6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 Polsce średnie gospodarstwo domowe zużywa w ciągu roku 4000kWh energii. </a:t>
            </a:r>
            <a:endParaRPr lang="pl-PL" sz="2000" dirty="0">
              <a:solidFill>
                <a:schemeClr val="accent6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2000" dirty="0">
                <a:solidFill>
                  <a:schemeClr val="accent6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 kWh energii to ok. 0,6 zł </a:t>
            </a:r>
            <a:endParaRPr lang="pl-PL" sz="2000" dirty="0">
              <a:solidFill>
                <a:schemeClr val="accent6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2000" dirty="0">
                <a:solidFill>
                  <a:schemeClr val="accent6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instalacja fotowoltaiczna o mocy 4 kW daje prąd o wartości 2200 zł rocznie </a:t>
            </a:r>
            <a:endParaRPr lang="pl-PL" sz="2000" dirty="0">
              <a:solidFill>
                <a:schemeClr val="accent6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2000" dirty="0">
                <a:solidFill>
                  <a:schemeClr val="accent6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instalacja 4 kW kosztuje inwestora 30 tys. zł </a:t>
            </a:r>
            <a:endParaRPr lang="pl-PL" sz="2000" dirty="0">
              <a:solidFill>
                <a:schemeClr val="accent6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2000" dirty="0">
                <a:solidFill>
                  <a:schemeClr val="accent6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przy takiej cenie na zwrot inwestycji trzeba czekać prawie </a:t>
            </a:r>
            <a:r>
              <a:rPr lang="pl-PL" sz="2000" b="1" dirty="0">
                <a:solidFill>
                  <a:schemeClr val="accent6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14 lat </a:t>
            </a:r>
            <a:r>
              <a:rPr lang="pl-PL" sz="2000" dirty="0">
                <a:solidFill>
                  <a:schemeClr val="accent6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(przy  wzroście cen za energię elektryczną okres ten będzie się skracał)</a:t>
            </a:r>
            <a:r>
              <a:rPr lang="pl-PL" sz="20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l-PL" sz="20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 descr="Zobacz obraz źródłowy">
            <a:extLst>
              <a:ext uri="{FF2B5EF4-FFF2-40B4-BE49-F238E27FC236}">
                <a16:creationId xmlns:a16="http://schemas.microsoft.com/office/drawing/2014/main" id="{8716A535-C8E5-4855-AEAC-43A8DF437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729" y="4654311"/>
            <a:ext cx="4205655" cy="19983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Zobacz obraz źródłowy">
            <a:extLst>
              <a:ext uri="{FF2B5EF4-FFF2-40B4-BE49-F238E27FC236}">
                <a16:creationId xmlns:a16="http://schemas.microsoft.com/office/drawing/2014/main" id="{4D5E9DCF-8AA3-4FAA-A0A3-8D0A54FD2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2" y="4654311"/>
            <a:ext cx="4021775" cy="19983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Zobacz obraz źródłowy">
            <a:extLst>
              <a:ext uri="{FF2B5EF4-FFF2-40B4-BE49-F238E27FC236}">
                <a16:creationId xmlns:a16="http://schemas.microsoft.com/office/drawing/2014/main" id="{6E62EA82-281D-4A12-9927-4DAF91500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2" y="963515"/>
            <a:ext cx="3593036" cy="35109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Zobacz obraz źródłowy">
            <a:extLst>
              <a:ext uri="{FF2B5EF4-FFF2-40B4-BE49-F238E27FC236}">
                <a16:creationId xmlns:a16="http://schemas.microsoft.com/office/drawing/2014/main" id="{FAC0A910-8269-4B68-AF30-36C97DF78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3688" y="4654303"/>
            <a:ext cx="3072382" cy="19983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Zobacz obraz źródłowy">
            <a:extLst>
              <a:ext uri="{FF2B5EF4-FFF2-40B4-BE49-F238E27FC236}">
                <a16:creationId xmlns:a16="http://schemas.microsoft.com/office/drawing/2014/main" id="{3275BC23-F9EF-4AFC-99FD-914687D5C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7632" y="978598"/>
            <a:ext cx="1658439" cy="11056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Zobacz obraz źródłowy">
            <a:extLst>
              <a:ext uri="{FF2B5EF4-FFF2-40B4-BE49-F238E27FC236}">
                <a16:creationId xmlns:a16="http://schemas.microsoft.com/office/drawing/2014/main" id="{477281F7-04B9-43FC-A113-C9BFC3414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7631" y="2203945"/>
            <a:ext cx="1658439" cy="11049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Zobacz obraz źródłowy">
            <a:extLst>
              <a:ext uri="{FF2B5EF4-FFF2-40B4-BE49-F238E27FC236}">
                <a16:creationId xmlns:a16="http://schemas.microsoft.com/office/drawing/2014/main" id="{D803CA9D-3197-40AD-825F-8C9D6486C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81978" y="3425722"/>
            <a:ext cx="1625924" cy="10839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1959012" y="194354"/>
            <a:ext cx="771397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OZE – Okres zwrotu z inwestycji w </a:t>
            </a:r>
            <a:r>
              <a:rPr lang="pl-PL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fotowoltaikę</a:t>
            </a:r>
            <a:endParaRPr lang="pl-PL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186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61000">
              <a:srgbClr val="D5E072"/>
            </a:gs>
            <a:gs pos="16000">
              <a:srgbClr val="DEDDA6"/>
            </a:gs>
            <a:gs pos="93982">
              <a:srgbClr val="FFFF00"/>
            </a:gs>
            <a:gs pos="37000">
              <a:srgbClr val="FEFDCB"/>
            </a:gs>
            <a:gs pos="25000">
              <a:srgbClr val="EAEF85"/>
            </a:gs>
            <a:gs pos="0">
              <a:srgbClr val="FFFF00"/>
            </a:gs>
            <a:gs pos="74000">
              <a:srgbClr val="FFFF99"/>
            </a:gs>
            <a:gs pos="87000">
              <a:srgbClr val="FEFDCB"/>
            </a:gs>
            <a:gs pos="78194">
              <a:srgbClr val="FFFFCC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FEA1744A-91FD-41DA-BD07-F91572565CF1}"/>
              </a:ext>
            </a:extLst>
          </p:cNvPr>
          <p:cNvSpPr txBox="1"/>
          <p:nvPr/>
        </p:nvSpPr>
        <p:spPr>
          <a:xfrm>
            <a:off x="2169771" y="132702"/>
            <a:ext cx="8121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Sposoby zwiększenia efektywności energetycznej</a:t>
            </a: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48AC9098-8C76-4670-BB19-1E9CF3D989C0}"/>
              </a:ext>
            </a:extLst>
          </p:cNvPr>
          <p:cNvCxnSpPr>
            <a:cxnSpLocks/>
          </p:cNvCxnSpPr>
          <p:nvPr/>
        </p:nvCxnSpPr>
        <p:spPr>
          <a:xfrm>
            <a:off x="529936" y="862446"/>
            <a:ext cx="112117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Obraz znaleziony dla: w stronę słońca">
            <a:extLst>
              <a:ext uri="{FF2B5EF4-FFF2-40B4-BE49-F238E27FC236}">
                <a16:creationId xmlns:a16="http://schemas.microsoft.com/office/drawing/2014/main" id="{267BBC53-9E65-461E-AC9B-48B02E12E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19" y="88611"/>
            <a:ext cx="1142991" cy="65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Obraz znaleziony dla:  słońce">
            <a:extLst>
              <a:ext uri="{FF2B5EF4-FFF2-40B4-BE49-F238E27FC236}">
                <a16:creationId xmlns:a16="http://schemas.microsoft.com/office/drawing/2014/main" id="{378C96E7-D6D0-4537-B635-27358B051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837" y="120792"/>
            <a:ext cx="775166" cy="59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41F0A295-0A8F-4756-ABF7-57D59497AC29}"/>
              </a:ext>
            </a:extLst>
          </p:cNvPr>
          <p:cNvSpPr txBox="1"/>
          <p:nvPr/>
        </p:nvSpPr>
        <p:spPr>
          <a:xfrm>
            <a:off x="4298190" y="998419"/>
            <a:ext cx="3906982" cy="369332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FF0000"/>
                </a:solidFill>
              </a:rPr>
              <a:t>Poprawa efektywności energetycznej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4568FF2-295B-4F7E-A313-A67F2CDEBBAB}"/>
              </a:ext>
            </a:extLst>
          </p:cNvPr>
          <p:cNvSpPr txBox="1"/>
          <p:nvPr/>
        </p:nvSpPr>
        <p:spPr>
          <a:xfrm>
            <a:off x="164519" y="1835725"/>
            <a:ext cx="2763982" cy="369332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FF0000"/>
                </a:solidFill>
              </a:rPr>
              <a:t>Izolacja termiczna budynku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77ABE4B-74D6-424D-A3F2-515D64FCE25D}"/>
              </a:ext>
            </a:extLst>
          </p:cNvPr>
          <p:cNvSpPr txBox="1"/>
          <p:nvPr/>
        </p:nvSpPr>
        <p:spPr>
          <a:xfrm>
            <a:off x="3176339" y="1835725"/>
            <a:ext cx="2763982" cy="369332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FF0000"/>
                </a:solidFill>
              </a:rPr>
              <a:t>Modernizacja oświetlenia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F264FD3-E3D8-42E9-9476-819248CEB850}"/>
              </a:ext>
            </a:extLst>
          </p:cNvPr>
          <p:cNvSpPr txBox="1"/>
          <p:nvPr/>
        </p:nvSpPr>
        <p:spPr>
          <a:xfrm>
            <a:off x="6251680" y="1835724"/>
            <a:ext cx="2812839" cy="369332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FF0000"/>
                </a:solidFill>
              </a:rPr>
              <a:t>Poprawa instalacji przemysł.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9FACC676-B2BA-4C3B-B1C6-9DA7E78F5506}"/>
              </a:ext>
            </a:extLst>
          </p:cNvPr>
          <p:cNvSpPr txBox="1"/>
          <p:nvPr/>
        </p:nvSpPr>
        <p:spPr>
          <a:xfrm>
            <a:off x="9218473" y="1835724"/>
            <a:ext cx="2763982" cy="369332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FF0000"/>
                </a:solidFill>
              </a:rPr>
              <a:t>Ograniczenie strat energii</a:t>
            </a:r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740BECE9-DB24-4869-9541-C75DBD7055CD}"/>
              </a:ext>
            </a:extLst>
          </p:cNvPr>
          <p:cNvCxnSpPr/>
          <p:nvPr/>
        </p:nvCxnSpPr>
        <p:spPr>
          <a:xfrm>
            <a:off x="1546510" y="1610591"/>
            <a:ext cx="903143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CCB15420-DC45-409B-A758-1F294ABCA9C3}"/>
              </a:ext>
            </a:extLst>
          </p:cNvPr>
          <p:cNvCxnSpPr>
            <a:endCxn id="7" idx="0"/>
          </p:cNvCxnSpPr>
          <p:nvPr/>
        </p:nvCxnSpPr>
        <p:spPr>
          <a:xfrm>
            <a:off x="1546510" y="1610591"/>
            <a:ext cx="0" cy="2251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14">
            <a:extLst>
              <a:ext uri="{FF2B5EF4-FFF2-40B4-BE49-F238E27FC236}">
                <a16:creationId xmlns:a16="http://schemas.microsoft.com/office/drawing/2014/main" id="{E08F0511-7D6B-4806-B9C7-40AD5D28459A}"/>
              </a:ext>
            </a:extLst>
          </p:cNvPr>
          <p:cNvCxnSpPr/>
          <p:nvPr/>
        </p:nvCxnSpPr>
        <p:spPr>
          <a:xfrm>
            <a:off x="4670710" y="1615785"/>
            <a:ext cx="0" cy="2251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F81C4280-91D3-497C-9532-9CC2B28C0057}"/>
              </a:ext>
            </a:extLst>
          </p:cNvPr>
          <p:cNvCxnSpPr/>
          <p:nvPr/>
        </p:nvCxnSpPr>
        <p:spPr>
          <a:xfrm>
            <a:off x="7633672" y="1615785"/>
            <a:ext cx="0" cy="2251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>
            <a:extLst>
              <a:ext uri="{FF2B5EF4-FFF2-40B4-BE49-F238E27FC236}">
                <a16:creationId xmlns:a16="http://schemas.microsoft.com/office/drawing/2014/main" id="{56642D5D-E596-4064-BA07-6B0600D6B826}"/>
              </a:ext>
            </a:extLst>
          </p:cNvPr>
          <p:cNvCxnSpPr/>
          <p:nvPr/>
        </p:nvCxnSpPr>
        <p:spPr>
          <a:xfrm>
            <a:off x="10577945" y="1610591"/>
            <a:ext cx="0" cy="2251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17">
            <a:extLst>
              <a:ext uri="{FF2B5EF4-FFF2-40B4-BE49-F238E27FC236}">
                <a16:creationId xmlns:a16="http://schemas.microsoft.com/office/drawing/2014/main" id="{2290CB92-3789-415E-AB33-639CE0CEDB68}"/>
              </a:ext>
            </a:extLst>
          </p:cNvPr>
          <p:cNvCxnSpPr/>
          <p:nvPr/>
        </p:nvCxnSpPr>
        <p:spPr>
          <a:xfrm>
            <a:off x="6173746" y="1367751"/>
            <a:ext cx="0" cy="2251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F8151AFA-EA8D-42FE-AA25-126FD67A33F2}"/>
              </a:ext>
            </a:extLst>
          </p:cNvPr>
          <p:cNvSpPr txBox="1"/>
          <p:nvPr/>
        </p:nvSpPr>
        <p:spPr>
          <a:xfrm>
            <a:off x="3699069" y="2709455"/>
            <a:ext cx="4949354" cy="369332"/>
          </a:xfrm>
          <a:prstGeom prst="rect">
            <a:avLst/>
          </a:prstGeom>
          <a:solidFill>
            <a:srgbClr val="FEFDCB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FF0000"/>
                </a:solidFill>
              </a:rPr>
              <a:t>Korzyści z poprawy efektywności energetycznej</a:t>
            </a:r>
          </a:p>
        </p:txBody>
      </p:sp>
      <p:cxnSp>
        <p:nvCxnSpPr>
          <p:cNvPr id="21" name="Łącznik prosty 20">
            <a:extLst>
              <a:ext uri="{FF2B5EF4-FFF2-40B4-BE49-F238E27FC236}">
                <a16:creationId xmlns:a16="http://schemas.microsoft.com/office/drawing/2014/main" id="{64A0902D-D215-428E-BC42-8B3DBDCCF620}"/>
              </a:ext>
            </a:extLst>
          </p:cNvPr>
          <p:cNvCxnSpPr/>
          <p:nvPr/>
        </p:nvCxnSpPr>
        <p:spPr>
          <a:xfrm>
            <a:off x="6173746" y="3078787"/>
            <a:ext cx="0" cy="2251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2FD8324E-7939-47F7-ACFD-DB81D24F917B}"/>
              </a:ext>
            </a:extLst>
          </p:cNvPr>
          <p:cNvCxnSpPr/>
          <p:nvPr/>
        </p:nvCxnSpPr>
        <p:spPr>
          <a:xfrm>
            <a:off x="1546509" y="3300457"/>
            <a:ext cx="903143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FECD1C82-D6A8-4FEA-BDB5-4FFA3D8F3C33}"/>
              </a:ext>
            </a:extLst>
          </p:cNvPr>
          <p:cNvSpPr txBox="1"/>
          <p:nvPr/>
        </p:nvSpPr>
        <p:spPr>
          <a:xfrm>
            <a:off x="324513" y="3574861"/>
            <a:ext cx="2598495" cy="646331"/>
          </a:xfrm>
          <a:prstGeom prst="rect">
            <a:avLst/>
          </a:prstGeom>
          <a:solidFill>
            <a:srgbClr val="FEFDCB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FF0000"/>
                </a:solidFill>
              </a:rPr>
              <a:t>Ograniczenie wydatków na energię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A9A75795-D771-49EB-96F1-E1E76BDE66FD}"/>
              </a:ext>
            </a:extLst>
          </p:cNvPr>
          <p:cNvSpPr txBox="1"/>
          <p:nvPr/>
        </p:nvSpPr>
        <p:spPr>
          <a:xfrm>
            <a:off x="3371463" y="3557542"/>
            <a:ext cx="2598494" cy="646331"/>
          </a:xfrm>
          <a:prstGeom prst="rect">
            <a:avLst/>
          </a:prstGeom>
          <a:solidFill>
            <a:srgbClr val="FEFDCB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FF0000"/>
                </a:solidFill>
              </a:rPr>
              <a:t>Ograniczenie emisji gazów</a:t>
            </a: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B5376B68-CBD7-4E48-9C05-2D977542B7E2}"/>
              </a:ext>
            </a:extLst>
          </p:cNvPr>
          <p:cNvSpPr txBox="1"/>
          <p:nvPr/>
        </p:nvSpPr>
        <p:spPr>
          <a:xfrm>
            <a:off x="6418412" y="3557541"/>
            <a:ext cx="2517770" cy="646331"/>
          </a:xfrm>
          <a:prstGeom prst="rect">
            <a:avLst/>
          </a:prstGeom>
          <a:solidFill>
            <a:srgbClr val="FEFDCB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FF0000"/>
                </a:solidFill>
              </a:rPr>
              <a:t>Poprawa zdrowia publicznego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46AC739D-B6E2-4163-A52D-C95F9502409F}"/>
              </a:ext>
            </a:extLst>
          </p:cNvPr>
          <p:cNvSpPr txBox="1"/>
          <p:nvPr/>
        </p:nvSpPr>
        <p:spPr>
          <a:xfrm>
            <a:off x="9309101" y="3539834"/>
            <a:ext cx="2579901" cy="646331"/>
          </a:xfrm>
          <a:prstGeom prst="rect">
            <a:avLst/>
          </a:prstGeom>
          <a:solidFill>
            <a:srgbClr val="FEFDCB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FF0000"/>
                </a:solidFill>
              </a:rPr>
              <a:t>Bezpieczeństwo energetyczne kraju</a:t>
            </a:r>
          </a:p>
        </p:txBody>
      </p:sp>
      <p:cxnSp>
        <p:nvCxnSpPr>
          <p:cNvPr id="27" name="Łącznik prosty 26">
            <a:extLst>
              <a:ext uri="{FF2B5EF4-FFF2-40B4-BE49-F238E27FC236}">
                <a16:creationId xmlns:a16="http://schemas.microsoft.com/office/drawing/2014/main" id="{56504D29-8938-44CF-879C-DDF23DD0F9A5}"/>
              </a:ext>
            </a:extLst>
          </p:cNvPr>
          <p:cNvCxnSpPr/>
          <p:nvPr/>
        </p:nvCxnSpPr>
        <p:spPr>
          <a:xfrm>
            <a:off x="1562092" y="3316433"/>
            <a:ext cx="0" cy="2251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27">
            <a:extLst>
              <a:ext uri="{FF2B5EF4-FFF2-40B4-BE49-F238E27FC236}">
                <a16:creationId xmlns:a16="http://schemas.microsoft.com/office/drawing/2014/main" id="{374B672C-5693-4DFE-8724-A84C1C82BABC}"/>
              </a:ext>
            </a:extLst>
          </p:cNvPr>
          <p:cNvCxnSpPr/>
          <p:nvPr/>
        </p:nvCxnSpPr>
        <p:spPr>
          <a:xfrm>
            <a:off x="4670710" y="3316433"/>
            <a:ext cx="0" cy="2251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28">
            <a:extLst>
              <a:ext uri="{FF2B5EF4-FFF2-40B4-BE49-F238E27FC236}">
                <a16:creationId xmlns:a16="http://schemas.microsoft.com/office/drawing/2014/main" id="{0AFE1B7B-681A-424C-969A-980B4C425E9F}"/>
              </a:ext>
            </a:extLst>
          </p:cNvPr>
          <p:cNvCxnSpPr/>
          <p:nvPr/>
        </p:nvCxnSpPr>
        <p:spPr>
          <a:xfrm>
            <a:off x="7658099" y="3300457"/>
            <a:ext cx="0" cy="2251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29">
            <a:extLst>
              <a:ext uri="{FF2B5EF4-FFF2-40B4-BE49-F238E27FC236}">
                <a16:creationId xmlns:a16="http://schemas.microsoft.com/office/drawing/2014/main" id="{8062D716-B8CC-4BB1-9317-FFC2E1B78E94}"/>
              </a:ext>
            </a:extLst>
          </p:cNvPr>
          <p:cNvCxnSpPr/>
          <p:nvPr/>
        </p:nvCxnSpPr>
        <p:spPr>
          <a:xfrm>
            <a:off x="10577944" y="3316433"/>
            <a:ext cx="0" cy="2251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>
            <a:extLst>
              <a:ext uri="{FF2B5EF4-FFF2-40B4-BE49-F238E27FC236}">
                <a16:creationId xmlns:a16="http://schemas.microsoft.com/office/drawing/2014/main" id="{992DF712-A157-48D0-A78E-5942B25B0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17" y="4495594"/>
            <a:ext cx="1997085" cy="1832469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Obraz znaleziony dla: ograniczenie emisji gazów symbol">
            <a:extLst>
              <a:ext uri="{FF2B5EF4-FFF2-40B4-BE49-F238E27FC236}">
                <a16:creationId xmlns:a16="http://schemas.microsoft.com/office/drawing/2014/main" id="{03CA497B-F008-4A1B-A800-FDA69BDF1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982" y="4532064"/>
            <a:ext cx="2239975" cy="1795999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Obraz znaleziony dla: poprawa zdrowai publicznego symbol">
            <a:extLst>
              <a:ext uri="{FF2B5EF4-FFF2-40B4-BE49-F238E27FC236}">
                <a16:creationId xmlns:a16="http://schemas.microsoft.com/office/drawing/2014/main" id="{1DDCCFF6-ED3B-4BD1-8FE5-B0E896DE2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293" y="4532064"/>
            <a:ext cx="2119746" cy="17960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AutoShape 8" descr="Obraz znaleziony dla: bezpieczeństwo energetyczne kraju  symbol">
            <a:extLst>
              <a:ext uri="{FF2B5EF4-FFF2-40B4-BE49-F238E27FC236}">
                <a16:creationId xmlns:a16="http://schemas.microsoft.com/office/drawing/2014/main" id="{A38F9941-02CE-4075-A5A2-0FB82E9903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solidFill>
                <a:prstClr val="black"/>
              </a:solidFill>
            </a:endParaRPr>
          </a:p>
        </p:txBody>
      </p:sp>
      <p:pic>
        <p:nvPicPr>
          <p:cNvPr id="5130" name="Picture 10" descr="Obraz znaleziony dla: bezpieczeństwo energetyczne kraju  symbol">
            <a:extLst>
              <a:ext uri="{FF2B5EF4-FFF2-40B4-BE49-F238E27FC236}">
                <a16:creationId xmlns:a16="http://schemas.microsoft.com/office/drawing/2014/main" id="{2E2CDA10-364E-499B-A25D-9014ECF68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689" y="4532064"/>
            <a:ext cx="2320038" cy="17960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224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241170" y="3659110"/>
            <a:ext cx="9732773" cy="1465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cap="all" spc="-10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   Prezentacja wyników</a:t>
            </a:r>
          </a:p>
          <a:p>
            <a:pPr algn="ctr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cap="all" spc="-10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II etapu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97D0D9-2D67-45A6-A52D-0618B2F9BC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955" r="86894" b="81675"/>
          <a:stretch/>
        </p:blipFill>
        <p:spPr bwMode="auto">
          <a:xfrm>
            <a:off x="5036451" y="1395172"/>
            <a:ext cx="2129680" cy="221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483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1704CA-106D-4800-93BF-87F6D8CD8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963" y="854008"/>
            <a:ext cx="10842170" cy="3044180"/>
          </a:xfrm>
          <a:noFill/>
          <a:effectLst>
            <a:glow rad="127000">
              <a:schemeClr val="accent1">
                <a:alpha val="0"/>
              </a:schemeClr>
            </a:glow>
            <a:reflection blurRad="1270000" stA="45000" endPos="65000" dist="50800" dir="5400000" sy="-100000" algn="bl" rotWithShape="0"/>
          </a:effectLst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                                  </a:t>
            </a:r>
            <a:br>
              <a:rPr lang="pl-PL" b="1" dirty="0">
                <a:solidFill>
                  <a:srgbClr val="FF0000"/>
                </a:solidFill>
              </a:rPr>
            </a:br>
            <a:br>
              <a:rPr lang="pl-PL" b="1" dirty="0">
                <a:solidFill>
                  <a:srgbClr val="FF0000"/>
                </a:solidFill>
              </a:rPr>
            </a:br>
            <a:r>
              <a:rPr lang="pl-PL" b="1" dirty="0">
                <a:solidFill>
                  <a:srgbClr val="FF0000"/>
                </a:solidFill>
              </a:rPr>
              <a:t> </a:t>
            </a:r>
            <a:br>
              <a:rPr lang="pl-PL" b="1" dirty="0">
                <a:solidFill>
                  <a:srgbClr val="FF0000"/>
                </a:solidFill>
              </a:rPr>
            </a:br>
            <a:br>
              <a:rPr lang="pl-PL" sz="3100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3100" i="1" dirty="0">
                <a:solidFill>
                  <a:schemeClr val="tx2">
                    <a:lumMod val="75000"/>
                  </a:schemeClr>
                </a:solidFill>
              </a:rPr>
              <a:t>Debata  odbyła się  dnia 29 kwietna 2022r uczestniczyli w niej uczniowie klas siódmych i ósmych naszej szkoły.   Postawione były 3 problemy.</a:t>
            </a:r>
            <a:br>
              <a:rPr lang="pl-PL" sz="2200" b="1" i="1" dirty="0">
                <a:solidFill>
                  <a:srgbClr val="FF0000"/>
                </a:solidFill>
              </a:rPr>
            </a:br>
            <a:br>
              <a:rPr lang="pl-PL" sz="2200" b="1" i="1" dirty="0">
                <a:solidFill>
                  <a:srgbClr val="FF0000"/>
                </a:solidFill>
              </a:rPr>
            </a:br>
            <a:r>
              <a:rPr lang="pl-PL" b="1" i="1" dirty="0">
                <a:solidFill>
                  <a:srgbClr val="FF0000"/>
                </a:solidFill>
                <a:latin typeface="Bradley Hand ITC" panose="03070402050302030203" pitchFamily="66" charset="0"/>
              </a:rPr>
              <a:t>Problem nr 1 </a:t>
            </a:r>
            <a:br>
              <a:rPr lang="pl-PL" sz="2200" b="1" i="1" dirty="0">
                <a:solidFill>
                  <a:srgbClr val="FF0000"/>
                </a:solidFill>
                <a:latin typeface="Bradley Hand ITC" panose="03070402050302030203" pitchFamily="66" charset="0"/>
              </a:rPr>
            </a:br>
            <a:r>
              <a:rPr lang="pl-PL" sz="27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Czy możemy definitywnie zrezygnować z nieodnawialnych źródeł energii? </a:t>
            </a:r>
            <a:br>
              <a:rPr lang="pl-PL" sz="27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pl-PL" sz="27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Czy współczesne technologie są na tyle efektywne, by zapewnić nam nieograniczony dostęp  do energii elektrycznej ?</a:t>
            </a:r>
            <a:br>
              <a:rPr lang="pl-PL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pl-PL" sz="3100" b="1" i="1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EAD7EDE2-95F8-421D-BFB6-1CD1696C51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81000"/>
                    </a14:imgEffect>
                  </a14:imgLayer>
                </a14:imgProps>
              </a:ext>
            </a:extLst>
          </a:blip>
          <a:srcRect l="19390" t="36940" r="19940" b="12418"/>
          <a:stretch/>
        </p:blipFill>
        <p:spPr>
          <a:xfrm>
            <a:off x="4022219" y="4704080"/>
            <a:ext cx="3872100" cy="1717040"/>
          </a:xfrm>
          <a:gradFill>
            <a:gsLst>
              <a:gs pos="72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  <a:effectLst>
            <a:outerShdw blurRad="1244600" dist="50800" dir="5400000" algn="ctr" rotWithShape="0">
              <a:srgbClr val="000000">
                <a:alpha val="41000"/>
              </a:srgbClr>
            </a:outerShdw>
            <a:reflection blurRad="177800" stA="0" endPos="65000" dist="50800" dir="5400000" sy="-100000" algn="bl" rotWithShape="0"/>
          </a:effec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28D180F4-64A0-4BAB-9919-8962A39924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754"/>
          <a:stretch/>
        </p:blipFill>
        <p:spPr bwMode="auto">
          <a:xfrm>
            <a:off x="2509520" y="327732"/>
            <a:ext cx="7266258" cy="119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446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1704CA-106D-4800-93BF-87F6D8CD8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742" y="526334"/>
            <a:ext cx="11310257" cy="3098609"/>
          </a:xfrm>
          <a:noFill/>
          <a:effectLst>
            <a:glow rad="127000">
              <a:schemeClr val="accent1">
                <a:alpha val="0"/>
              </a:schemeClr>
            </a:glow>
            <a:reflection blurRad="1270000" stA="45000" endPos="65000" dist="50800" dir="5400000" sy="-100000" algn="bl" rotWithShape="0"/>
          </a:effectLst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                                  </a:t>
            </a:r>
            <a:br>
              <a:rPr lang="pl-PL" b="1" dirty="0">
                <a:solidFill>
                  <a:srgbClr val="FF0000"/>
                </a:solidFill>
              </a:rPr>
            </a:br>
            <a:br>
              <a:rPr lang="pl-PL" b="1" dirty="0">
                <a:solidFill>
                  <a:srgbClr val="FF0000"/>
                </a:solidFill>
              </a:rPr>
            </a:br>
            <a:r>
              <a:rPr lang="pl-PL" b="1" dirty="0">
                <a:solidFill>
                  <a:srgbClr val="FF0000"/>
                </a:solidFill>
              </a:rPr>
              <a:t> </a:t>
            </a:r>
            <a:br>
              <a:rPr lang="pl-PL" b="1" dirty="0">
                <a:solidFill>
                  <a:srgbClr val="FF0000"/>
                </a:solidFill>
              </a:rPr>
            </a:br>
            <a:br>
              <a:rPr lang="pl-PL" b="1" dirty="0">
                <a:solidFill>
                  <a:srgbClr val="FF0000"/>
                </a:solidFill>
              </a:rPr>
            </a:br>
            <a:br>
              <a:rPr lang="pl-PL" sz="2200" b="1" i="1" dirty="0">
                <a:solidFill>
                  <a:srgbClr val="FF0000"/>
                </a:solidFill>
              </a:rPr>
            </a:br>
            <a:r>
              <a:rPr lang="pl-PL" sz="2200" b="1" i="1" dirty="0">
                <a:solidFill>
                  <a:srgbClr val="FF0000"/>
                </a:solidFill>
              </a:rPr>
              <a:t>     </a:t>
            </a:r>
            <a:br>
              <a:rPr lang="pl-PL" sz="2200" b="1" i="1" dirty="0">
                <a:solidFill>
                  <a:srgbClr val="FF0000"/>
                </a:solidFill>
              </a:rPr>
            </a:br>
            <a:r>
              <a:rPr lang="pl-PL" sz="2200" b="1" i="1" dirty="0">
                <a:solidFill>
                  <a:srgbClr val="FF0000"/>
                </a:solidFill>
              </a:rPr>
              <a:t>          </a:t>
            </a:r>
            <a:r>
              <a:rPr lang="pl-PL" b="1" i="1" dirty="0">
                <a:solidFill>
                  <a:srgbClr val="FF0000"/>
                </a:solidFill>
                <a:latin typeface="Bradley Hand ITC" panose="03070402050302030203" pitchFamily="66" charset="0"/>
              </a:rPr>
              <a:t>Problem nr 2 </a:t>
            </a:r>
            <a:br>
              <a:rPr lang="pl-PL" b="1" i="1" dirty="0">
                <a:solidFill>
                  <a:srgbClr val="FF0000"/>
                </a:solidFill>
                <a:latin typeface="Bradley Hand ITC" panose="03070402050302030203" pitchFamily="66" charset="0"/>
              </a:rPr>
            </a:br>
            <a:br>
              <a:rPr lang="pl-PL" sz="2200" b="1" i="1" dirty="0">
                <a:solidFill>
                  <a:srgbClr val="FF0000"/>
                </a:solidFill>
                <a:latin typeface="Bradley Hand ITC" panose="03070402050302030203" pitchFamily="66" charset="0"/>
              </a:rPr>
            </a:br>
            <a:r>
              <a:rPr lang="pl-PL" sz="2200" b="1" i="1" dirty="0">
                <a:solidFill>
                  <a:srgbClr val="FF0000"/>
                </a:solidFill>
                <a:latin typeface="Bradley Hand ITC" panose="03070402050302030203" pitchFamily="66" charset="0"/>
              </a:rPr>
              <a:t>        </a:t>
            </a:r>
            <a:r>
              <a:rPr lang="pl-PL" sz="27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Czy energia pozyskiwaną z atomu możemy uznać za ekologiczną?</a:t>
            </a:r>
            <a:br>
              <a:rPr lang="pl-PL" sz="27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pl-PL" sz="27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Czy mamy podstawy aby się jej bać?  </a:t>
            </a:r>
            <a:br>
              <a:rPr lang="pl-PL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pl-PL" sz="3100" b="1" i="1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EAD7EDE2-95F8-421D-BFB6-1CD1696C51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81000"/>
                    </a14:imgEffect>
                  </a14:imgLayer>
                </a14:imgProps>
              </a:ext>
            </a:extLst>
          </a:blip>
          <a:srcRect l="18567" t="33710" r="20214" b="13193"/>
          <a:stretch/>
        </p:blipFill>
        <p:spPr>
          <a:xfrm>
            <a:off x="3403599" y="4243786"/>
            <a:ext cx="4531361" cy="2087880"/>
          </a:xfrm>
          <a:gradFill>
            <a:gsLst>
              <a:gs pos="72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  <a:effectLst>
            <a:outerShdw blurRad="1244600" dist="50800" dir="5400000" algn="ctr" rotWithShape="0">
              <a:srgbClr val="000000">
                <a:alpha val="41000"/>
              </a:srgbClr>
            </a:outerShdw>
            <a:reflection blurRad="177800" stA="0" endPos="65000" dist="50800" dir="5400000" sy="-100000" algn="bl" rotWithShape="0"/>
          </a:effec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28D180F4-64A0-4BAB-9919-8962A39924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754"/>
          <a:stretch/>
        </p:blipFill>
        <p:spPr bwMode="auto">
          <a:xfrm>
            <a:off x="881742" y="274321"/>
            <a:ext cx="10731136" cy="208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507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1704CA-106D-4800-93BF-87F6D8CD8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286" y="526334"/>
            <a:ext cx="9925592" cy="3109495"/>
          </a:xfrm>
          <a:noFill/>
          <a:effectLst>
            <a:glow rad="127000">
              <a:schemeClr val="accent1">
                <a:alpha val="0"/>
              </a:schemeClr>
            </a:glow>
            <a:reflection blurRad="1270000" stA="45000" endPos="65000" dist="50800" dir="5400000" sy="-100000" algn="bl" rotWithShape="0"/>
          </a:effectLst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                                  </a:t>
            </a:r>
            <a:br>
              <a:rPr lang="pl-PL" b="1" dirty="0">
                <a:solidFill>
                  <a:srgbClr val="FF0000"/>
                </a:solidFill>
              </a:rPr>
            </a:br>
            <a:br>
              <a:rPr lang="pl-PL" b="1" dirty="0">
                <a:solidFill>
                  <a:srgbClr val="FF0000"/>
                </a:solidFill>
              </a:rPr>
            </a:br>
            <a:r>
              <a:rPr lang="pl-PL" b="1" dirty="0">
                <a:solidFill>
                  <a:srgbClr val="FF0000"/>
                </a:solidFill>
              </a:rPr>
              <a:t> </a:t>
            </a:r>
            <a:br>
              <a:rPr lang="pl-PL" b="1" dirty="0">
                <a:solidFill>
                  <a:srgbClr val="FF0000"/>
                </a:solidFill>
              </a:rPr>
            </a:br>
            <a:br>
              <a:rPr lang="pl-PL" b="1" dirty="0">
                <a:solidFill>
                  <a:srgbClr val="FF0000"/>
                </a:solidFill>
              </a:rPr>
            </a:br>
            <a:br>
              <a:rPr lang="pl-PL" sz="2200" b="1" i="1" dirty="0">
                <a:solidFill>
                  <a:srgbClr val="FF0000"/>
                </a:solidFill>
              </a:rPr>
            </a:br>
            <a:r>
              <a:rPr lang="pl-PL" sz="2200" b="1" i="1" dirty="0">
                <a:solidFill>
                  <a:srgbClr val="FF0000"/>
                </a:solidFill>
              </a:rPr>
              <a:t>     </a:t>
            </a:r>
            <a:r>
              <a:rPr lang="pl-PL" b="1" i="1" dirty="0">
                <a:solidFill>
                  <a:srgbClr val="FF0000"/>
                </a:solidFill>
                <a:latin typeface="Bradley Hand ITC" panose="03070402050302030203" pitchFamily="66" charset="0"/>
              </a:rPr>
              <a:t>Problem nr 3</a:t>
            </a:r>
            <a:br>
              <a:rPr lang="pl-PL" sz="2200" b="1" i="1" dirty="0">
                <a:solidFill>
                  <a:srgbClr val="FF0000"/>
                </a:solidFill>
                <a:latin typeface="Bradley Hand ITC" panose="03070402050302030203" pitchFamily="66" charset="0"/>
              </a:rPr>
            </a:br>
            <a:r>
              <a:rPr lang="pl-PL" sz="27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Czy działanie elektrowni jądrowej jest korzystne ekonomicznie/ społecznie</a:t>
            </a:r>
            <a:r>
              <a:rPr lang="pl-PL" sz="27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/ politycznie</a:t>
            </a:r>
            <a:r>
              <a:rPr lang="pl-PL" sz="27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 ?</a:t>
            </a:r>
            <a:br>
              <a:rPr lang="pl-PL" sz="27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pl-PL" sz="2700" b="1" i="1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8D180F4-64A0-4BAB-9919-8962A39924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754"/>
          <a:stretch/>
        </p:blipFill>
        <p:spPr bwMode="auto">
          <a:xfrm>
            <a:off x="881742" y="208649"/>
            <a:ext cx="10731136" cy="214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ymbol zastępczy zawartości 4">
            <a:extLst>
              <a:ext uri="{FF2B5EF4-FFF2-40B4-BE49-F238E27FC236}">
                <a16:creationId xmlns:a16="http://schemas.microsoft.com/office/drawing/2014/main" id="{296EC164-6DA1-7B48-23D9-84E914E626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81000"/>
                    </a14:imgEffect>
                  </a14:imgLayer>
                </a14:imgProps>
              </a:ext>
            </a:extLst>
          </a:blip>
          <a:srcRect l="18567" t="33710" r="20214" b="13193"/>
          <a:stretch/>
        </p:blipFill>
        <p:spPr>
          <a:xfrm>
            <a:off x="3591600" y="4256314"/>
            <a:ext cx="4616230" cy="2075352"/>
          </a:xfrm>
          <a:gradFill>
            <a:gsLst>
              <a:gs pos="72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  <a:effectLst>
            <a:outerShdw blurRad="1244600" dist="50800" dir="5400000" algn="ctr" rotWithShape="0">
              <a:srgbClr val="000000">
                <a:alpha val="41000"/>
              </a:srgbClr>
            </a:outerShdw>
            <a:reflection blurRad="177800" stA="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31078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1704CA-106D-4800-93BF-87F6D8CD8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199" y="274321"/>
            <a:ext cx="11193779" cy="4490166"/>
          </a:xfrm>
          <a:noFill/>
          <a:effectLst>
            <a:glow rad="127000">
              <a:schemeClr val="accent1">
                <a:alpha val="0"/>
              </a:schemeClr>
            </a:glow>
            <a:reflection blurRad="1270000" stA="45000" endPos="65000" dist="50800" dir="5400000" sy="-100000" algn="bl" rotWithShape="0"/>
          </a:effectLst>
        </p:spPr>
        <p:txBody>
          <a:bodyPr>
            <a:normAutofit fontScale="90000"/>
          </a:bodyPr>
          <a:lstStyle/>
          <a:p>
            <a:pPr algn="just" fontAlgn="base">
              <a:lnSpc>
                <a:spcPct val="150000"/>
              </a:lnSpc>
            </a:pPr>
            <a:r>
              <a:rPr lang="pl-PL" b="1" dirty="0">
                <a:solidFill>
                  <a:srgbClr val="FF0000"/>
                </a:solidFill>
              </a:rPr>
              <a:t>                                  </a:t>
            </a:r>
            <a:br>
              <a:rPr lang="pl-PL" b="1" dirty="0">
                <a:solidFill>
                  <a:srgbClr val="FF0000"/>
                </a:solidFill>
              </a:rPr>
            </a:br>
            <a:br>
              <a:rPr lang="pl-PL" b="1" dirty="0">
                <a:solidFill>
                  <a:srgbClr val="FF0000"/>
                </a:solidFill>
              </a:rPr>
            </a:br>
            <a:br>
              <a:rPr lang="pl-PL" b="1" dirty="0">
                <a:solidFill>
                  <a:srgbClr val="FF0000"/>
                </a:solidFill>
              </a:rPr>
            </a:br>
            <a:br>
              <a:rPr lang="pl-PL" b="1" dirty="0">
                <a:solidFill>
                  <a:srgbClr val="FF0000"/>
                </a:solidFill>
              </a:rPr>
            </a:br>
            <a:br>
              <a:rPr lang="pl-PL" b="1" dirty="0">
                <a:solidFill>
                  <a:srgbClr val="FF0000"/>
                </a:solidFill>
              </a:rPr>
            </a:br>
            <a:br>
              <a:rPr lang="pl-PL" b="1" dirty="0">
                <a:solidFill>
                  <a:srgbClr val="FF0000"/>
                </a:solidFill>
              </a:rPr>
            </a:br>
            <a:r>
              <a:rPr lang="pl-PL" sz="2200" b="1" i="1" dirty="0">
                <a:solidFill>
                  <a:srgbClr val="FF0000"/>
                </a:solidFill>
                <a:latin typeface="Bradley Hand ITC" panose="03070402050302030203" pitchFamily="66" charset="0"/>
              </a:rPr>
              <a:t>WNIOSKI:</a:t>
            </a:r>
            <a:br>
              <a:rPr lang="pl-PL" sz="3600" b="1" i="1" dirty="0">
                <a:solidFill>
                  <a:srgbClr val="FF0000"/>
                </a:solidFill>
                <a:latin typeface="Bradley Hand ITC" panose="03070402050302030203" pitchFamily="66" charset="0"/>
              </a:rPr>
            </a:br>
            <a:r>
              <a:rPr lang="pl-PL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Lato" panose="020F0502020204030203" pitchFamily="34" charset="0"/>
              </a:rPr>
              <a:t>W debacie większość uczestników  opowiedziało  się za  energią uzyskaną z atomu, pod warunkiem, ze nie zostanie wykorzystana w celach militarnych.   Wymieniali wiele zalet elektrowni jądrowych, a najważniejsze z nich to: brak emisji szkodliwego dla organizmu CO</a:t>
            </a:r>
            <a:r>
              <a:rPr lang="pl-PL" sz="2000" b="0" i="0" baseline="-25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Lato" panose="020F0502020204030203" pitchFamily="34" charset="0"/>
              </a:rPr>
              <a:t>2</a:t>
            </a:r>
            <a:r>
              <a:rPr lang="pl-PL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Lato" panose="020F0502020204030203" pitchFamily="34" charset="0"/>
              </a:rPr>
              <a:t>, czyli dwutlenku węgla;  praca praktycznie 24 godziny na dobę, niezależnie  od warunków atmosferycznych; niski koszt produkcji energii. Oczywiście każde przedsięwzięcie posiada zalety, ale  również wady, które zostały wymienione. Elektrownie jądrowe produkują wysoko radioaktywne odpady a koszt ich utylizacji jest dość wysoki, co za tym idzie większość wód, jezior i gleb w okolicach takiej elektrowni może ulec skażeniu. Ponadto w przypadku awarii, zasięg negatywnych skutków jest nieporównywalnie większy niż w przypadku elektrowni węglowych.</a:t>
            </a:r>
            <a:br>
              <a:rPr lang="pl-PL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Lato" panose="020F0502020204030203" pitchFamily="34" charset="0"/>
              </a:rPr>
            </a:br>
            <a:r>
              <a:rPr lang="pl-PL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Lato" panose="020F0502020204030203" pitchFamily="34" charset="0"/>
              </a:rPr>
              <a:t>Zdaniem uczestników, bilans wad i zalet przemawia na korzyść energetyki jądrowej, pod warunkiem</a:t>
            </a:r>
            <a:br>
              <a:rPr lang="pl-PL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Lato" panose="020F0502020204030203" pitchFamily="34" charset="0"/>
              </a:rPr>
            </a:br>
            <a:r>
              <a:rPr lang="pl-PL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Lato" panose="020F0502020204030203" pitchFamily="34" charset="0"/>
              </a:rPr>
              <a:t> zachowania wszelkich zasad bezpieczeństwa aby nie doszło do tragedii.</a:t>
            </a:r>
            <a:br>
              <a:rPr lang="pl-PL" sz="2000" b="0" i="0" dirty="0">
                <a:solidFill>
                  <a:srgbClr val="BDB7AF"/>
                </a:solidFill>
                <a:effectLst/>
                <a:latin typeface="Lato" panose="020F0502020204030203" pitchFamily="34" charset="0"/>
              </a:rPr>
            </a:br>
            <a:br>
              <a:rPr lang="pl-PL" sz="3600" b="1" i="1" dirty="0">
                <a:solidFill>
                  <a:srgbClr val="FF0000"/>
                </a:solidFill>
                <a:latin typeface="Bradley Hand ITC" panose="03070402050302030203" pitchFamily="66" charset="0"/>
              </a:rPr>
            </a:br>
            <a:br>
              <a:rPr lang="pl-PL" sz="3600" b="1" i="1" dirty="0">
                <a:solidFill>
                  <a:srgbClr val="FF0000"/>
                </a:solidFill>
                <a:latin typeface="Bradley Hand ITC" panose="03070402050302030203" pitchFamily="66" charset="0"/>
              </a:rPr>
            </a:br>
            <a:br>
              <a:rPr lang="pl-PL" sz="27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pl-PL" sz="2700" b="1" i="1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EAD7EDE2-95F8-421D-BFB6-1CD1696C51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81000"/>
                    </a14:imgEffect>
                  </a14:imgLayer>
                </a14:imgProps>
              </a:ext>
            </a:extLst>
          </a:blip>
          <a:srcRect l="23951" t="47355" r="21625" b="12368"/>
          <a:stretch/>
        </p:blipFill>
        <p:spPr>
          <a:xfrm>
            <a:off x="184600" y="274321"/>
            <a:ext cx="4382685" cy="1783079"/>
          </a:xfrm>
          <a:gradFill>
            <a:gsLst>
              <a:gs pos="72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  <a:effectLst>
            <a:outerShdw blurRad="1244600" dist="50800" dir="5400000" algn="ctr" rotWithShape="0">
              <a:srgbClr val="000000">
                <a:alpha val="41000"/>
              </a:srgbClr>
            </a:outerShdw>
            <a:reflection blurRad="177800" stA="0" endPos="65000" dist="50800" dir="5400000" sy="-100000" algn="bl" rotWithShape="0"/>
          </a:effec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28D180F4-64A0-4BAB-9919-8962A39924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754"/>
          <a:stretch/>
        </p:blipFill>
        <p:spPr bwMode="auto">
          <a:xfrm>
            <a:off x="3894185" y="668133"/>
            <a:ext cx="5927760" cy="99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930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9C08E3F-175E-4CE4-9CA5-2336B24B0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174" y="726535"/>
            <a:ext cx="10805651" cy="303266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1800" b="1" dirty="0">
                <a:solidFill>
                  <a:schemeClr val="accent2"/>
                </a:solidFill>
              </a:rPr>
              <a:t>  „</a:t>
            </a:r>
            <a:r>
              <a:rPr lang="pl-PL" sz="2400" b="1" dirty="0">
                <a:solidFill>
                  <a:schemeClr val="accent2"/>
                </a:solidFill>
              </a:rPr>
              <a:t>Postaw na Słońce” </a:t>
            </a:r>
            <a:r>
              <a:rPr lang="pl-PL" sz="2400" b="1" dirty="0"/>
              <a:t>to ogólnopolski projekt, którego głównym organizatorem jest Bank Ochrony Środowiska. Działanie realizowane jest pod patronatem honorowym: Ministerstwa Klimatu i Środowiska oraz Ministerstwa Edukacji Narodowej. 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2400" b="1" dirty="0"/>
              <a:t>Głównym celem projektu jest rozpowszechnienie wiedzy o  </a:t>
            </a:r>
            <a:r>
              <a:rPr lang="pl-PL" sz="2400" b="1" dirty="0" err="1"/>
              <a:t>mikroinstalacjach</a:t>
            </a:r>
            <a:r>
              <a:rPr lang="pl-PL" sz="2400" b="1" dirty="0"/>
              <a:t> OZE (Odnawialne Źródła Energii), a w szczególności instalacji fotowoltaicznych, pozwalających wytwarzać energię elektryczną we własnym zakresie, na swój użytek. 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2400" b="1" dirty="0">
                <a:solidFill>
                  <a:schemeClr val="accent2"/>
                </a:solidFill>
              </a:rPr>
              <a:t>Szkoła Podstawowa nr 27 im. K. K. Baczyńskiego, jako jedyne szkoła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2400" b="1" dirty="0">
                <a:solidFill>
                  <a:schemeClr val="accent2"/>
                </a:solidFill>
              </a:rPr>
              <a:t>w </a:t>
            </a:r>
            <a:r>
              <a:rPr lang="pl-PL" sz="2400" b="1" dirty="0" err="1">
                <a:solidFill>
                  <a:schemeClr val="accent2"/>
                </a:solidFill>
              </a:rPr>
              <a:t>Kielcach,zaangażowała</a:t>
            </a:r>
            <a:r>
              <a:rPr lang="pl-PL" sz="2400" b="1" dirty="0">
                <a:solidFill>
                  <a:schemeClr val="accent2"/>
                </a:solidFill>
              </a:rPr>
              <a:t> się w realizację zadań projektu  				                    „Postaw  na Słońce”.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948" y="4758813"/>
            <a:ext cx="2296756" cy="192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50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248CACE2-5085-3B10-73C7-96C13C4E2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00" y="4096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4800" b="1" dirty="0">
                <a:solidFill>
                  <a:schemeClr val="accent6">
                    <a:lumMod val="50000"/>
                  </a:schemeClr>
                </a:solidFill>
                <a:latin typeface="Bradley Hand ITC" panose="03070402050302030203" pitchFamily="66" charset="0"/>
              </a:rPr>
              <a:t>AKCJA – PROMUJEMY O ZN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7CF2CAE5-D27B-411D-ECE3-47496814852B}"/>
              </a:ext>
            </a:extLst>
          </p:cNvPr>
          <p:cNvSpPr txBox="1"/>
          <p:nvPr/>
        </p:nvSpPr>
        <p:spPr>
          <a:xfrm>
            <a:off x="5753100" y="1092200"/>
            <a:ext cx="6210300" cy="5269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+mj-ea"/>
                <a:cs typeface="+mj-cs"/>
              </a:rPr>
              <a:t>Zespół „Słoneczniki” przeprowadził promocję Odnawialnych Źródeł Energii z zaakcentowaniem </a:t>
            </a:r>
            <a:r>
              <a:rPr lang="pl-P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+mj-ea"/>
                <a:cs typeface="+mj-cs"/>
              </a:rPr>
              <a:t>fotowoltaiki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+mj-ea"/>
                <a:cs typeface="+mj-cs"/>
              </a:rPr>
              <a:t> w społeczności miasta Kielce.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+mj-ea"/>
                <a:cs typeface="+mj-cs"/>
              </a:rPr>
              <a:t>W tym celu uczniowie ze „Słoneczników” wykonali  ulotki o zaletach OZE oraz   opracowali ankiety na temat alternatywnych źródeł  energii.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+mj-ea"/>
                <a:cs typeface="+mj-cs"/>
              </a:rPr>
              <a:t>Akcja promocyjna miała miejsce w dniach  26 , 27 maja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+mj-ea"/>
                <a:cs typeface="+mj-cs"/>
              </a:rPr>
              <a:t> i została objęta honorowym patronatem PREZYDENTA MIASTA KIELCE.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+mj-ea"/>
                <a:cs typeface="+mj-cs"/>
              </a:rPr>
              <a:t>W ramach akcji  dziewczynki z zespołu przeprowadziły ankiety i  rozprowadziły przygotowane ulotki na terenie  kieleckich szkół, instytucji  oraz na  głównych ulicach Kielc. </a:t>
            </a:r>
          </a:p>
          <a:p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+mj-ea"/>
                <a:cs typeface="+mj-cs"/>
              </a:rPr>
              <a:t>Projekt cieszył się dużym zainteresowaniem. Zespołowi udało się rozprowadzić ok 200 ulotek i przeprowadzić 80 ankiet z których wynika, że większość ma dużą wiedzę na temat alternatywnych źródeł energii. 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BEA493AF-D6E9-B77A-2346-02414164E3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29" t="20382" r="30313" b="5294"/>
          <a:stretch/>
        </p:blipFill>
        <p:spPr>
          <a:xfrm>
            <a:off x="495300" y="1366528"/>
            <a:ext cx="5118100" cy="481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1013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54B3005-C0D8-55CF-FFD9-031E54427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solidFill>
                  <a:srgbClr val="FF0000"/>
                </a:solidFill>
              </a:rPr>
              <a:t>Krótka charakterystyka domu</a:t>
            </a:r>
            <a:endParaRPr lang="pl-PL" dirty="0"/>
          </a:p>
        </p:txBody>
      </p:sp>
      <p:sp>
        <p:nvSpPr>
          <p:cNvPr id="4" name="pole tekstowe 1">
            <a:extLst>
              <a:ext uri="{FF2B5EF4-FFF2-40B4-BE49-F238E27FC236}">
                <a16:creationId xmlns:a16="http://schemas.microsoft.com/office/drawing/2014/main" id="{FEA1744A-91FD-41DA-BD07-F91572565CF1}"/>
              </a:ext>
            </a:extLst>
          </p:cNvPr>
          <p:cNvSpPr txBox="1"/>
          <p:nvPr/>
        </p:nvSpPr>
        <p:spPr>
          <a:xfrm>
            <a:off x="4386942" y="360096"/>
            <a:ext cx="40262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Fotowoltaika</a:t>
            </a:r>
            <a:r>
              <a:rPr lang="pl-PL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dom nr1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7DA0AB5-88AF-42B6-91C8-C1EEED005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7389" y="919955"/>
            <a:ext cx="4634491" cy="265255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85995EBC-5044-7EE3-A8D4-572393A09E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0" t="27058" r="20531" b="17010"/>
          <a:stretch/>
        </p:blipFill>
        <p:spPr bwMode="auto">
          <a:xfrm>
            <a:off x="1445580" y="920237"/>
            <a:ext cx="4207968" cy="2741762"/>
          </a:xfrm>
          <a:prstGeom prst="rect">
            <a:avLst/>
          </a:prstGeom>
          <a:noFill/>
          <a:ln w="38100" cmpd="sng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pole tekstowe 9">
            <a:extLst>
              <a:ext uri="{FF2B5EF4-FFF2-40B4-BE49-F238E27FC236}">
                <a16:creationId xmlns:a16="http://schemas.microsoft.com/office/drawing/2014/main" id="{CB0A8BB7-79E0-4B1B-85C2-747542B1F0F7}"/>
              </a:ext>
            </a:extLst>
          </p:cNvPr>
          <p:cNvSpPr txBox="1"/>
          <p:nvPr/>
        </p:nvSpPr>
        <p:spPr>
          <a:xfrm>
            <a:off x="1036320" y="3841637"/>
            <a:ext cx="4307841" cy="2585323"/>
          </a:xfrm>
          <a:prstGeom prst="rect">
            <a:avLst/>
          </a:prstGeom>
          <a:solidFill>
            <a:srgbClr val="FEFDCB"/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b="1" dirty="0">
                <a:solidFill>
                  <a:srgbClr val="FF0000"/>
                </a:solidFill>
              </a:rPr>
              <a:t>Krótka charakterystyka</a:t>
            </a:r>
          </a:p>
          <a:p>
            <a:r>
              <a:rPr lang="pl-PL" dirty="0">
                <a:solidFill>
                  <a:prstClr val="black"/>
                </a:solidFill>
              </a:rPr>
              <a:t>Dom nr. 1</a:t>
            </a:r>
          </a:p>
          <a:p>
            <a:r>
              <a:rPr lang="pl-PL" dirty="0">
                <a:solidFill>
                  <a:prstClr val="black"/>
                </a:solidFill>
              </a:rPr>
              <a:t>Miejscowość: Kielce</a:t>
            </a:r>
          </a:p>
          <a:p>
            <a:r>
              <a:rPr lang="pl-PL" dirty="0">
                <a:solidFill>
                  <a:prstClr val="black"/>
                </a:solidFill>
              </a:rPr>
              <a:t>Teren miejski</a:t>
            </a:r>
          </a:p>
          <a:p>
            <a:r>
              <a:rPr lang="pl-PL" dirty="0">
                <a:solidFill>
                  <a:prstClr val="black"/>
                </a:solidFill>
              </a:rPr>
              <a:t>Piętra: Parter + 1 piętro + strych</a:t>
            </a:r>
          </a:p>
          <a:p>
            <a:r>
              <a:rPr lang="pl-PL" dirty="0">
                <a:solidFill>
                  <a:prstClr val="black"/>
                </a:solidFill>
              </a:rPr>
              <a:t>Powierzchnia: 180 m2</a:t>
            </a:r>
          </a:p>
          <a:p>
            <a:r>
              <a:rPr lang="pl-PL" dirty="0">
                <a:solidFill>
                  <a:prstClr val="black"/>
                </a:solidFill>
              </a:rPr>
              <a:t>Liczba mieszkańców: 5</a:t>
            </a:r>
          </a:p>
          <a:p>
            <a:r>
              <a:rPr lang="pl-PL" dirty="0">
                <a:solidFill>
                  <a:prstClr val="black"/>
                </a:solidFill>
              </a:rPr>
              <a:t>Liczba pomieszczeń: 11</a:t>
            </a:r>
          </a:p>
          <a:p>
            <a:r>
              <a:rPr lang="pl-PL" dirty="0">
                <a:solidFill>
                  <a:prstClr val="black"/>
                </a:solidFill>
              </a:rPr>
              <a:t>Najwięcej energii zużywane jest w kuchni.</a:t>
            </a:r>
          </a:p>
        </p:txBody>
      </p:sp>
      <p:sp>
        <p:nvSpPr>
          <p:cNvPr id="12" name="pole tekstowe 8">
            <a:extLst>
              <a:ext uri="{FF2B5EF4-FFF2-40B4-BE49-F238E27FC236}">
                <a16:creationId xmlns:a16="http://schemas.microsoft.com/office/drawing/2014/main" id="{EE5976C9-3FF7-474A-B0A3-1CAD57F575A5}"/>
              </a:ext>
            </a:extLst>
          </p:cNvPr>
          <p:cNvSpPr txBox="1"/>
          <p:nvPr/>
        </p:nvSpPr>
        <p:spPr>
          <a:xfrm>
            <a:off x="3881137" y="6229647"/>
            <a:ext cx="3616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87693115-72F4-9AD7-0FAD-B5C05E5808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214" t="20084" r="34107" b="13641"/>
          <a:stretch/>
        </p:blipFill>
        <p:spPr>
          <a:xfrm>
            <a:off x="1465620" y="917923"/>
            <a:ext cx="4128993" cy="2702159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EEA0C10F-1EE2-7E11-217E-6DC8A99FFD61}"/>
              </a:ext>
            </a:extLst>
          </p:cNvPr>
          <p:cNvSpPr txBox="1"/>
          <p:nvPr/>
        </p:nvSpPr>
        <p:spPr>
          <a:xfrm>
            <a:off x="5722941" y="3661999"/>
            <a:ext cx="5530587" cy="27802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28600" algn="just">
              <a:spcAft>
                <a:spcPts val="800"/>
              </a:spcAft>
            </a:pPr>
            <a:r>
              <a:rPr lang="pl-PL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Emisja i kompensacja C02 oraz i system fotowoltaiczny </a:t>
            </a:r>
          </a:p>
          <a:p>
            <a:pPr>
              <a:spcAft>
                <a:spcPts val="800"/>
              </a:spcAft>
            </a:pPr>
            <a:r>
              <a:rPr lang="pl-PL" sz="1600" dirty="0">
                <a:solidFill>
                  <a:prstClr val="black"/>
                </a:solidFill>
              </a:rPr>
              <a:t>Emisja CO2: 12 t</a:t>
            </a:r>
          </a:p>
          <a:p>
            <a:pPr>
              <a:spcAft>
                <a:spcPts val="800"/>
              </a:spcAft>
            </a:pPr>
            <a:r>
              <a:rPr lang="pl-PL" sz="1600" dirty="0">
                <a:solidFill>
                  <a:prstClr val="black"/>
                </a:solidFill>
              </a:rPr>
              <a:t>Ilość drzew potrzebnych do skompensowania CO2: 219</a:t>
            </a:r>
          </a:p>
          <a:p>
            <a:pPr>
              <a:spcAft>
                <a:spcPts val="800"/>
              </a:spcAft>
            </a:pPr>
            <a:r>
              <a:rPr lang="pl-PL" sz="1600" dirty="0">
                <a:solidFill>
                  <a:prstClr val="black"/>
                </a:solidFill>
              </a:rPr>
              <a:t>Moc systemu fotowoltaicznego: 12 kW</a:t>
            </a:r>
          </a:p>
          <a:p>
            <a:pPr>
              <a:spcAft>
                <a:spcPts val="800"/>
              </a:spcAft>
            </a:pPr>
            <a:r>
              <a:rPr lang="pl-PL" sz="1600" dirty="0">
                <a:solidFill>
                  <a:prstClr val="black"/>
                </a:solidFill>
              </a:rPr>
              <a:t>Liczba modułów systemu fotowoltaicznego: 48</a:t>
            </a:r>
          </a:p>
          <a:p>
            <a:pPr>
              <a:spcAft>
                <a:spcPts val="800"/>
              </a:spcAft>
            </a:pPr>
            <a:r>
              <a:rPr lang="pl-PL" sz="1600" dirty="0">
                <a:solidFill>
                  <a:prstClr val="black"/>
                </a:solidFill>
              </a:rPr>
              <a:t>Wydajność systemu: 11400 kWh</a:t>
            </a:r>
          </a:p>
          <a:p>
            <a:pPr>
              <a:spcAft>
                <a:spcPts val="800"/>
              </a:spcAft>
            </a:pPr>
            <a:r>
              <a:rPr lang="pl-PL" sz="1600" dirty="0">
                <a:solidFill>
                  <a:prstClr val="black"/>
                </a:solidFill>
              </a:rPr>
              <a:t>Koszt instalacji: 44 400 PLN</a:t>
            </a:r>
          </a:p>
          <a:p>
            <a:pPr>
              <a:spcAft>
                <a:spcPts val="800"/>
              </a:spcAft>
            </a:pPr>
            <a:r>
              <a:rPr lang="pl-PL" sz="1600" dirty="0">
                <a:solidFill>
                  <a:prstClr val="black"/>
                </a:solidFill>
              </a:rPr>
              <a:t>Wartość prądu wyprodukowanego przez instalację: 7212 PLN</a:t>
            </a:r>
          </a:p>
        </p:txBody>
      </p:sp>
    </p:spTree>
    <p:extLst>
      <p:ext uri="{BB962C8B-B14F-4D97-AF65-F5344CB8AC3E}">
        <p14:creationId xmlns:p14="http://schemas.microsoft.com/office/powerpoint/2010/main" val="16231461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22F3C4E5-7C82-CDAD-E260-3D3AC1A993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1" t="30093" r="35150" b="19551"/>
          <a:stretch/>
        </p:blipFill>
        <p:spPr bwMode="auto">
          <a:xfrm>
            <a:off x="406400" y="766918"/>
            <a:ext cx="5783637" cy="5509937"/>
          </a:xfrm>
          <a:prstGeom prst="rect">
            <a:avLst/>
          </a:prstGeom>
          <a:noFill/>
          <a:ln w="38100" cmpd="sng">
            <a:solidFill>
              <a:srgbClr val="FF0000">
                <a:alpha val="93000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7D8F18FB-6B97-167E-B052-1A2931C9E4D2}"/>
              </a:ext>
            </a:extLst>
          </p:cNvPr>
          <p:cNvSpPr txBox="1"/>
          <p:nvPr/>
        </p:nvSpPr>
        <p:spPr>
          <a:xfrm>
            <a:off x="2172928" y="324831"/>
            <a:ext cx="50341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Fotowoltaika</a:t>
            </a:r>
            <a:r>
              <a:rPr lang="pl-PL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SP 27 w Kielcach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3DCB9416-A0BC-637F-B132-99214AAA0709}"/>
              </a:ext>
            </a:extLst>
          </p:cNvPr>
          <p:cNvSpPr txBox="1"/>
          <p:nvPr/>
        </p:nvSpPr>
        <p:spPr>
          <a:xfrm>
            <a:off x="6380480" y="766918"/>
            <a:ext cx="5405120" cy="6047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Charakterystyka budynku szkoły</a:t>
            </a:r>
          </a:p>
          <a:p>
            <a:endParaRPr lang="pl-PL" sz="900" b="1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800" dirty="0">
                <a:solidFill>
                  <a:prstClr val="black"/>
                </a:solidFill>
              </a:rPr>
              <a:t>Miejscowość: </a:t>
            </a:r>
            <a:r>
              <a:rPr lang="pl-PL" sz="1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Kielce</a:t>
            </a:r>
            <a:endParaRPr lang="pl-PL" sz="1800" dirty="0">
              <a:solidFill>
                <a:prstClr val="black"/>
              </a:solidFill>
            </a:endParaRPr>
          </a:p>
          <a:p>
            <a:r>
              <a:rPr lang="pl-PL" sz="1800" dirty="0">
                <a:solidFill>
                  <a:prstClr val="black"/>
                </a:solidFill>
              </a:rPr>
              <a:t>Teren: </a:t>
            </a:r>
            <a:r>
              <a:rPr lang="pl-PL" sz="1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miejski</a:t>
            </a:r>
          </a:p>
          <a:p>
            <a:r>
              <a:rPr lang="pl-PL" sz="1800" dirty="0">
                <a:solidFill>
                  <a:prstClr val="black"/>
                </a:solidFill>
              </a:rPr>
              <a:t>Liczba pięter:</a:t>
            </a:r>
            <a:r>
              <a:rPr lang="pl-PL" sz="18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pl-PL" sz="1800" dirty="0">
                <a:solidFill>
                  <a:prstClr val="black"/>
                </a:solidFill>
              </a:rPr>
              <a:t>Powierzchnia: </a:t>
            </a:r>
            <a:r>
              <a:rPr lang="pl-PL" sz="1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4727,24 m2</a:t>
            </a:r>
            <a:endParaRPr lang="pl-PL" sz="1800" dirty="0">
              <a:solidFill>
                <a:prstClr val="black"/>
              </a:solidFill>
            </a:endParaRPr>
          </a:p>
          <a:p>
            <a:r>
              <a:rPr lang="pl-PL" sz="1800" dirty="0">
                <a:solidFill>
                  <a:prstClr val="black"/>
                </a:solidFill>
              </a:rPr>
              <a:t>liczba uczniów: </a:t>
            </a:r>
            <a:r>
              <a:rPr lang="pl-PL" dirty="0">
                <a:solidFill>
                  <a:srgbClr val="FF0000"/>
                </a:solidFill>
                <a:cs typeface="Times New Roman" panose="02020603050405020304" pitchFamily="18" charset="0"/>
              </a:rPr>
              <a:t>7</a:t>
            </a:r>
            <a:r>
              <a:rPr lang="pl-PL" sz="1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60 </a:t>
            </a:r>
            <a:endParaRPr lang="pl-PL" sz="1800" dirty="0">
              <a:solidFill>
                <a:prstClr val="black"/>
              </a:solidFill>
            </a:endParaRPr>
          </a:p>
          <a:p>
            <a:r>
              <a:rPr lang="pl-PL" sz="1800" dirty="0">
                <a:solidFill>
                  <a:prstClr val="black"/>
                </a:solidFill>
              </a:rPr>
              <a:t>liczba pomieszczeń: </a:t>
            </a:r>
            <a:r>
              <a:rPr lang="pl-PL" sz="1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80 </a:t>
            </a:r>
          </a:p>
          <a:p>
            <a:endParaRPr lang="pl-PL" sz="900" dirty="0">
              <a:solidFill>
                <a:prstClr val="black"/>
              </a:solidFill>
            </a:endParaRPr>
          </a:p>
          <a:p>
            <a:endParaRPr lang="pl-PL" sz="500" b="1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8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Roczne zużycie energii oraz jej koszt wg kalkulatora Fundacji BOŚ </a:t>
            </a:r>
          </a:p>
          <a:p>
            <a:endParaRPr lang="pl-PL" sz="300" dirty="0">
              <a:solidFill>
                <a:prstClr val="black"/>
              </a:solidFill>
            </a:endParaRPr>
          </a:p>
          <a:p>
            <a:r>
              <a:rPr lang="pl-PL" sz="1800" dirty="0">
                <a:solidFill>
                  <a:prstClr val="black"/>
                </a:solidFill>
              </a:rPr>
              <a:t>57319.32 kWh ; 28934.64 zł</a:t>
            </a:r>
          </a:p>
          <a:p>
            <a:endParaRPr lang="pl-PL" sz="900" dirty="0">
              <a:solidFill>
                <a:prstClr val="black"/>
              </a:solidFill>
            </a:endParaRPr>
          </a:p>
          <a:p>
            <a:endParaRPr lang="pl-PL" sz="500" b="1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8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Emisja i kompensacja CO2 oraz ekonomia rozwiązań fotowoltaicznych wg kalkulatora  BOŚ</a:t>
            </a:r>
          </a:p>
          <a:p>
            <a:endParaRPr lang="pl-PL" sz="500" b="1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800" dirty="0">
                <a:solidFill>
                  <a:prstClr val="black"/>
                </a:solidFill>
              </a:rPr>
              <a:t>Emisja CO2 – </a:t>
            </a:r>
            <a:r>
              <a:rPr lang="pl-PL" dirty="0">
                <a:solidFill>
                  <a:srgbClr val="FF0000"/>
                </a:solidFill>
                <a:cs typeface="Times New Roman" panose="02020603050405020304" pitchFamily="18" charset="0"/>
              </a:rPr>
              <a:t>109</a:t>
            </a:r>
            <a:r>
              <a:rPr lang="pl-PL" sz="1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t</a:t>
            </a:r>
          </a:p>
          <a:p>
            <a:r>
              <a:rPr lang="pl-PL" sz="1800" dirty="0">
                <a:solidFill>
                  <a:prstClr val="black"/>
                </a:solidFill>
              </a:rPr>
              <a:t>Kompensacja CO2 – liczba 30-letnich dębów, które mogłyby zrekompensować roczną emisję CO do atmosfery - </a:t>
            </a:r>
            <a:r>
              <a:rPr lang="pl-PL" dirty="0">
                <a:solidFill>
                  <a:srgbClr val="FF0000"/>
                </a:solidFill>
              </a:rPr>
              <a:t>2050</a:t>
            </a:r>
            <a:endParaRPr lang="pl-PL" sz="1800" dirty="0">
              <a:solidFill>
                <a:srgbClr val="FF0000"/>
              </a:solidFill>
            </a:endParaRPr>
          </a:p>
          <a:p>
            <a:r>
              <a:rPr lang="pl-PL" sz="1800" dirty="0">
                <a:solidFill>
                  <a:prstClr val="black"/>
                </a:solidFill>
              </a:rPr>
              <a:t>Liczba modułów fotowoltaicznych – </a:t>
            </a:r>
            <a:r>
              <a:rPr lang="pl-PL" sz="1800" b="1" dirty="0">
                <a:solidFill>
                  <a:srgbClr val="FF0000"/>
                </a:solidFill>
              </a:rPr>
              <a:t>256</a:t>
            </a:r>
          </a:p>
          <a:p>
            <a:endParaRPr lang="pl-PL" sz="1800" b="1" dirty="0">
              <a:solidFill>
                <a:srgbClr val="FF0000"/>
              </a:solidFill>
            </a:endParaRPr>
          </a:p>
          <a:p>
            <a:endParaRPr lang="pl-PL" sz="1800" b="1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9223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rgbClr val="D5E072"/>
            </a:gs>
            <a:gs pos="16000">
              <a:srgbClr val="DEDDA6"/>
            </a:gs>
            <a:gs pos="93982">
              <a:srgbClr val="FFFF00"/>
            </a:gs>
            <a:gs pos="37000">
              <a:srgbClr val="FEFDCB"/>
            </a:gs>
            <a:gs pos="25000">
              <a:srgbClr val="EAEF85"/>
            </a:gs>
            <a:gs pos="0">
              <a:srgbClr val="FFFF00"/>
            </a:gs>
            <a:gs pos="74000">
              <a:srgbClr val="FFFF99"/>
            </a:gs>
            <a:gs pos="87000">
              <a:srgbClr val="FEFDCB"/>
            </a:gs>
            <a:gs pos="78194">
              <a:srgbClr val="FFFFCC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5061526" y="762000"/>
            <a:ext cx="722844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Dziękujemy </a:t>
            </a:r>
          </a:p>
          <a:p>
            <a:pPr algn="ctr"/>
            <a:r>
              <a:rPr lang="pl-PL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za uwagę!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278" y="2364377"/>
            <a:ext cx="6685464" cy="3992880"/>
          </a:xfrm>
          <a:prstGeom prst="rect">
            <a:avLst/>
          </a:prstGeom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4105B322-5188-43E1-A701-2DFABF2EC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4070">
            <a:off x="434836" y="1187679"/>
            <a:ext cx="5764212" cy="407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55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61000">
              <a:srgbClr val="92D050"/>
            </a:gs>
            <a:gs pos="55000">
              <a:srgbClr val="FFC000"/>
            </a:gs>
            <a:gs pos="93982">
              <a:srgbClr val="FFFF00"/>
            </a:gs>
            <a:gs pos="37000">
              <a:srgbClr val="FEFDCB"/>
            </a:gs>
            <a:gs pos="25000">
              <a:srgbClr val="EAEF85"/>
            </a:gs>
            <a:gs pos="0">
              <a:srgbClr val="FFFF00"/>
            </a:gs>
            <a:gs pos="74000">
              <a:srgbClr val="FFFF99"/>
            </a:gs>
            <a:gs pos="87000">
              <a:srgbClr val="FEFDCB"/>
            </a:gs>
            <a:gs pos="78194">
              <a:srgbClr val="FFFFCC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48AC9098-8C76-4670-BB19-1E9CF3D989C0}"/>
              </a:ext>
            </a:extLst>
          </p:cNvPr>
          <p:cNvCxnSpPr>
            <a:cxnSpLocks/>
          </p:cNvCxnSpPr>
          <p:nvPr/>
        </p:nvCxnSpPr>
        <p:spPr>
          <a:xfrm>
            <a:off x="939800" y="829883"/>
            <a:ext cx="101981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39A3E06E-6EA0-4F64-8398-3D8F198F312B}"/>
              </a:ext>
            </a:extLst>
          </p:cNvPr>
          <p:cNvSpPr txBox="1"/>
          <p:nvPr/>
        </p:nvSpPr>
        <p:spPr>
          <a:xfrm rot="19880892">
            <a:off x="282401" y="4487900"/>
            <a:ext cx="22349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Nasze logo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22964C00-0AD5-4C5A-9EBF-941485323C12}"/>
              </a:ext>
            </a:extLst>
          </p:cNvPr>
          <p:cNvSpPr txBox="1"/>
          <p:nvPr/>
        </p:nvSpPr>
        <p:spPr>
          <a:xfrm>
            <a:off x="3362011" y="5501288"/>
            <a:ext cx="5016578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Szkoła Podstawowa nr 27</a:t>
            </a:r>
          </a:p>
          <a:p>
            <a:pPr algn="ctr"/>
            <a:r>
              <a:rPr lang="pl-P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im. Kamila Baczyńskiego w Kielcach</a:t>
            </a: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50729FCD-0B1B-45F7-BE83-86734C1B3CDD}"/>
              </a:ext>
            </a:extLst>
          </p:cNvPr>
          <p:cNvSpPr txBox="1"/>
          <p:nvPr/>
        </p:nvSpPr>
        <p:spPr>
          <a:xfrm>
            <a:off x="4351306" y="166105"/>
            <a:ext cx="490557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„Słoneczniki”     </a:t>
            </a:r>
          </a:p>
          <a:p>
            <a:r>
              <a:rPr lang="pl-PL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nasz zespół</a:t>
            </a:r>
          </a:p>
          <a:p>
            <a:r>
              <a:rPr lang="pl-PL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id="{403213BD-D723-46C2-9165-B856FD70AFF8}"/>
              </a:ext>
            </a:extLst>
          </p:cNvPr>
          <p:cNvCxnSpPr>
            <a:cxnSpLocks/>
          </p:cNvCxnSpPr>
          <p:nvPr/>
        </p:nvCxnSpPr>
        <p:spPr>
          <a:xfrm flipV="1">
            <a:off x="2546521" y="3770109"/>
            <a:ext cx="820565" cy="42193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ole tekstowe 2"/>
          <p:cNvSpPr txBox="1"/>
          <p:nvPr/>
        </p:nvSpPr>
        <p:spPr>
          <a:xfrm>
            <a:off x="403518" y="1662935"/>
            <a:ext cx="3157086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Wzięliśmy udział  w projekcie, ponieważ nie jesteśmy obojętni na stan środowiska  naturalnego !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08E15FDC-A822-40DB-BDBD-F8B8FE7E4F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955" r="86894" b="81675"/>
          <a:stretch/>
        </p:blipFill>
        <p:spPr bwMode="auto">
          <a:xfrm>
            <a:off x="3513184" y="941953"/>
            <a:ext cx="4515186" cy="418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089AA104-B20A-4DE3-9555-AFFBBFD2789E}"/>
              </a:ext>
            </a:extLst>
          </p:cNvPr>
          <p:cNvSpPr txBox="1"/>
          <p:nvPr/>
        </p:nvSpPr>
        <p:spPr>
          <a:xfrm>
            <a:off x="8189445" y="1098466"/>
            <a:ext cx="3488455" cy="437042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pl-PL" sz="2400" b="1" dirty="0"/>
              <a:t>Członkowie  zespołu:</a:t>
            </a:r>
          </a:p>
          <a:p>
            <a:endParaRPr lang="pl-PL" sz="800" dirty="0"/>
          </a:p>
          <a:p>
            <a:pPr>
              <a:lnSpc>
                <a:spcPct val="150000"/>
              </a:lnSpc>
            </a:pPr>
            <a:r>
              <a:rPr lang="pl-PL" sz="2000" dirty="0"/>
              <a:t>Zuzanna Stochmal – </a:t>
            </a:r>
            <a:r>
              <a:rPr lang="pl-PL" sz="2000" dirty="0" err="1"/>
              <a:t>kl</a:t>
            </a:r>
            <a:r>
              <a:rPr lang="pl-PL" sz="2000" dirty="0"/>
              <a:t> 7a</a:t>
            </a:r>
          </a:p>
          <a:p>
            <a:pPr>
              <a:lnSpc>
                <a:spcPct val="150000"/>
              </a:lnSpc>
            </a:pPr>
            <a:r>
              <a:rPr lang="pl-PL" sz="2000" dirty="0"/>
              <a:t>Maja Brylińska – </a:t>
            </a:r>
            <a:r>
              <a:rPr lang="pl-PL" sz="2000" dirty="0" err="1"/>
              <a:t>kl</a:t>
            </a:r>
            <a:r>
              <a:rPr lang="pl-PL" sz="2000" dirty="0"/>
              <a:t> 7a</a:t>
            </a:r>
          </a:p>
          <a:p>
            <a:pPr>
              <a:lnSpc>
                <a:spcPct val="150000"/>
              </a:lnSpc>
            </a:pPr>
            <a:r>
              <a:rPr lang="pl-PL" sz="2000" dirty="0"/>
              <a:t>Gabriela Łagowska – </a:t>
            </a:r>
            <a:r>
              <a:rPr lang="pl-PL" sz="2000" dirty="0" err="1"/>
              <a:t>kl</a:t>
            </a:r>
            <a:r>
              <a:rPr lang="pl-PL" sz="2000" dirty="0"/>
              <a:t> 7a</a:t>
            </a:r>
          </a:p>
          <a:p>
            <a:pPr>
              <a:lnSpc>
                <a:spcPct val="150000"/>
              </a:lnSpc>
            </a:pPr>
            <a:r>
              <a:rPr lang="pl-PL" sz="2000" dirty="0"/>
              <a:t>Oliwia </a:t>
            </a:r>
            <a:r>
              <a:rPr lang="pl-PL" sz="2000" dirty="0" err="1"/>
              <a:t>Jarnecka</a:t>
            </a:r>
            <a:r>
              <a:rPr lang="pl-PL" sz="2000" dirty="0"/>
              <a:t> – </a:t>
            </a:r>
            <a:r>
              <a:rPr lang="pl-PL" sz="2000" dirty="0" err="1"/>
              <a:t>kl</a:t>
            </a:r>
            <a:r>
              <a:rPr lang="pl-PL" sz="2000" dirty="0"/>
              <a:t> 7d</a:t>
            </a:r>
          </a:p>
          <a:p>
            <a:pPr>
              <a:lnSpc>
                <a:spcPct val="150000"/>
              </a:lnSpc>
            </a:pPr>
            <a:r>
              <a:rPr lang="pl-PL" sz="2000" dirty="0"/>
              <a:t>Gabriela Bielecka – </a:t>
            </a:r>
            <a:r>
              <a:rPr lang="pl-PL" sz="2000" dirty="0" err="1"/>
              <a:t>kl</a:t>
            </a:r>
            <a:r>
              <a:rPr lang="pl-PL" sz="2000" dirty="0"/>
              <a:t> 7d</a:t>
            </a:r>
          </a:p>
          <a:p>
            <a:pPr>
              <a:lnSpc>
                <a:spcPct val="150000"/>
              </a:lnSpc>
            </a:pPr>
            <a:r>
              <a:rPr lang="pl-PL" sz="2000" dirty="0"/>
              <a:t>Patryk Kruk – </a:t>
            </a:r>
            <a:r>
              <a:rPr lang="pl-PL" sz="2000" dirty="0" err="1"/>
              <a:t>kl</a:t>
            </a:r>
            <a:r>
              <a:rPr lang="pl-PL" sz="2000" dirty="0"/>
              <a:t> 7d</a:t>
            </a:r>
          </a:p>
          <a:p>
            <a:pPr>
              <a:lnSpc>
                <a:spcPct val="150000"/>
              </a:lnSpc>
            </a:pPr>
            <a:r>
              <a:rPr lang="pl-PL" sz="2000" dirty="0"/>
              <a:t>Ziemowit Stępień – </a:t>
            </a:r>
            <a:r>
              <a:rPr lang="pl-PL" sz="2000" dirty="0" err="1"/>
              <a:t>kl</a:t>
            </a:r>
            <a:r>
              <a:rPr lang="pl-PL" sz="2000" dirty="0"/>
              <a:t> 7d</a:t>
            </a:r>
          </a:p>
          <a:p>
            <a:endParaRPr lang="pl-PL" dirty="0"/>
          </a:p>
          <a:p>
            <a:r>
              <a:rPr lang="pl-PL" dirty="0"/>
              <a:t>Opiekun – pani Małgorzata </a:t>
            </a:r>
            <a:r>
              <a:rPr lang="pl-PL" dirty="0" err="1"/>
              <a:t>Drdzeń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78585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rgbClr val="FFC000"/>
            </a:gs>
            <a:gs pos="16000">
              <a:srgbClr val="DEDDA6"/>
            </a:gs>
            <a:gs pos="93982">
              <a:srgbClr val="FFFF00"/>
            </a:gs>
            <a:gs pos="37000">
              <a:srgbClr val="FEFDCB"/>
            </a:gs>
            <a:gs pos="25000">
              <a:srgbClr val="EAEF85"/>
            </a:gs>
            <a:gs pos="0">
              <a:srgbClr val="FFFF00"/>
            </a:gs>
            <a:gs pos="74000">
              <a:srgbClr val="FFFF99"/>
            </a:gs>
            <a:gs pos="87000">
              <a:srgbClr val="FEFDCB"/>
            </a:gs>
            <a:gs pos="78194">
              <a:srgbClr val="FFFFCC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923254" y="1286466"/>
            <a:ext cx="8740791" cy="11172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AutoNum type="arabicPeriod"/>
            </a:pPr>
            <a:r>
              <a:rPr lang="pl-PL" sz="2000" b="1">
                <a:latin typeface="Abadi Extra Light" panose="020B0604020202020204" pitchFamily="34" charset="0"/>
              </a:rPr>
              <a:t>Prezentacja wyników i wniosków z realizacji I etapu projektu „Postaw na S</a:t>
            </a:r>
            <a:r>
              <a:rPr lang="pl-PL" sz="2000">
                <a:latin typeface="Abadi Extra Light" panose="020B0604020202020204" pitchFamily="34" charset="0"/>
              </a:rPr>
              <a:t>łoń</a:t>
            </a:r>
            <a:r>
              <a:rPr lang="pl-PL" sz="2000" b="1">
                <a:latin typeface="Abadi Extra Light" panose="020B0604020202020204" pitchFamily="34" charset="0"/>
              </a:rPr>
              <a:t>ce”</a:t>
            </a:r>
          </a:p>
          <a:p>
            <a:pPr lvl="0"/>
            <a:r>
              <a:rPr lang="pl-PL" sz="2000" b="1">
                <a:latin typeface="Abadi Extra Light" panose="020B0604020202020204" pitchFamily="34" charset="0"/>
              </a:rPr>
              <a:t> </a:t>
            </a:r>
          </a:p>
          <a:p>
            <a:pPr lvl="0"/>
            <a:r>
              <a:rPr lang="pl-PL" sz="2000" b="1">
                <a:latin typeface="Abadi Extra Light" panose="020B0604020202020204" pitchFamily="34" charset="0"/>
              </a:rPr>
              <a:t> (Obszary: odnawialne źród</a:t>
            </a:r>
            <a:r>
              <a:rPr lang="pl-PL" sz="2000">
                <a:latin typeface="Abadi Extra Light" panose="020B0604020202020204" pitchFamily="34" charset="0"/>
              </a:rPr>
              <a:t>ł</a:t>
            </a:r>
            <a:r>
              <a:rPr lang="pl-PL" sz="2000" b="1">
                <a:latin typeface="Abadi Extra Light" panose="020B0604020202020204" pitchFamily="34" charset="0"/>
              </a:rPr>
              <a:t>a energii,  technologie fotowoltaiczne)</a:t>
            </a:r>
          </a:p>
          <a:p>
            <a:pPr lvl="0"/>
            <a:endParaRPr lang="pl-PL" sz="2000" b="1">
              <a:latin typeface="Abadi Extra Light" panose="020B0604020202020204" pitchFamily="34" charset="0"/>
            </a:endParaRPr>
          </a:p>
          <a:p>
            <a:pPr lvl="0"/>
            <a:r>
              <a:rPr lang="pl-PL" sz="2000" b="1">
                <a:latin typeface="Abadi Extra Light" panose="020B0604020202020204" pitchFamily="34" charset="0"/>
              </a:rPr>
              <a:t>2. Prezentacja wyników i wniosków z realizacji II etapu projektu „Postaw na S</a:t>
            </a:r>
            <a:r>
              <a:rPr lang="pl-PL" sz="2000">
                <a:latin typeface="Abadi Extra Light" panose="020B0604020202020204" pitchFamily="34" charset="0"/>
              </a:rPr>
              <a:t>łoń</a:t>
            </a:r>
            <a:r>
              <a:rPr lang="pl-PL" sz="2000" b="1">
                <a:latin typeface="Abadi Extra Light" panose="020B0604020202020204" pitchFamily="34" charset="0"/>
              </a:rPr>
              <a:t>ce” </a:t>
            </a:r>
          </a:p>
          <a:p>
            <a:pPr lvl="0"/>
            <a:r>
              <a:rPr lang="pl-PL" sz="2000" b="1">
                <a:latin typeface="Abadi Extra Light" panose="020B0604020202020204" pitchFamily="34" charset="0"/>
              </a:rPr>
              <a:t> </a:t>
            </a:r>
          </a:p>
          <a:p>
            <a:pPr indent="-514350">
              <a:buFont typeface="+mj-lt"/>
              <a:buAutoNum type="alphaLcPeriod"/>
            </a:pPr>
            <a:r>
              <a:rPr lang="pl-PL" sz="2000" b="1">
                <a:latin typeface="Abadi Extra Light" panose="020B0604020202020204" pitchFamily="34" charset="0"/>
              </a:rPr>
              <a:t>Wnioski z debaty</a:t>
            </a:r>
          </a:p>
          <a:p>
            <a:pPr indent="-514350">
              <a:buFont typeface="+mj-lt"/>
              <a:buAutoNum type="alphaLcPeriod"/>
            </a:pPr>
            <a:endParaRPr lang="pl-PL" sz="2000" b="1">
              <a:latin typeface="Abadi Extra Light" panose="020B0604020202020204" pitchFamily="34" charset="0"/>
            </a:endParaRPr>
          </a:p>
          <a:p>
            <a:pPr indent="-514350">
              <a:buFont typeface="+mj-lt"/>
              <a:buAutoNum type="alphaLcPeriod"/>
            </a:pPr>
            <a:r>
              <a:rPr lang="pl-PL" sz="2000" b="1">
                <a:latin typeface="Abadi Extra Light" panose="020B0604020202020204" pitchFamily="34" charset="0"/>
              </a:rPr>
              <a:t>Raport energetyczny 3 domów jednorodzinnych i SP 27 w Kielcach</a:t>
            </a:r>
          </a:p>
          <a:p>
            <a:pPr indent="-514350">
              <a:buFont typeface="+mj-lt"/>
              <a:buAutoNum type="alphaLcPeriod"/>
            </a:pPr>
            <a:endParaRPr lang="pl-PL" sz="2000" b="1">
              <a:latin typeface="Abadi Extra Light" panose="020B0604020202020204" pitchFamily="34" charset="0"/>
            </a:endParaRPr>
          </a:p>
          <a:p>
            <a:pPr indent="-514350">
              <a:buFont typeface="+mj-lt"/>
              <a:buAutoNum type="alphaLcPeriod"/>
            </a:pPr>
            <a:r>
              <a:rPr lang="pl-PL" sz="2000" b="1">
                <a:latin typeface="Abadi Extra Light" panose="020B0604020202020204" pitchFamily="34" charset="0"/>
              </a:rPr>
              <a:t>Emisja i kompensacja C02 oraz ekonomia instalacji  fotowoltaicznych dla poszczególnych domów i SP 27 wg. Kalkulatora Fundacji </a:t>
            </a:r>
            <a:r>
              <a:rPr lang="pl-PL" sz="2000">
                <a:latin typeface="Abadi Extra Light" panose="020B0604020202020204" pitchFamily="34" charset="0"/>
              </a:rPr>
              <a:t>BOŚ</a:t>
            </a:r>
          </a:p>
          <a:p>
            <a:pPr indent="-514350">
              <a:buFont typeface="+mj-lt"/>
              <a:buAutoNum type="alphaLcPeriod"/>
            </a:pPr>
            <a:endParaRPr lang="pl-PL" sz="2000" b="1">
              <a:latin typeface="Abadi Extra Light" panose="020B0604020202020204" pitchFamily="34" charset="0"/>
            </a:endParaRPr>
          </a:p>
          <a:p>
            <a:pPr indent="-514350">
              <a:buFont typeface="+mj-lt"/>
              <a:buAutoNum type="alphaLcPeriod"/>
            </a:pPr>
            <a:r>
              <a:rPr lang="pl-PL" sz="2000" b="1">
                <a:latin typeface="Abadi Extra Light" panose="020B0604020202020204" pitchFamily="34" charset="0"/>
              </a:rPr>
              <a:t>Sposoby oszczędzania</a:t>
            </a:r>
            <a:r>
              <a:rPr lang="pl-PL" sz="2000">
                <a:latin typeface="Abadi Extra Light" panose="020B0604020202020204" pitchFamily="34" charset="0"/>
              </a:rPr>
              <a:t> </a:t>
            </a:r>
            <a:r>
              <a:rPr lang="pl-PL" sz="2000" b="1">
                <a:latin typeface="Abadi Extra Light" panose="020B0604020202020204" pitchFamily="34" charset="0"/>
              </a:rPr>
              <a:t>energii</a:t>
            </a:r>
          </a:p>
          <a:p>
            <a:pPr indent="-514350">
              <a:buFont typeface="+mj-lt"/>
              <a:buAutoNum type="alphaLcPeriod"/>
            </a:pPr>
            <a:endParaRPr lang="pl-PL" sz="2000" b="1">
              <a:latin typeface="Abadi Extra Light" panose="020B0604020202020204" pitchFamily="34" charset="0"/>
            </a:endParaRPr>
          </a:p>
          <a:p>
            <a:pPr indent="-514350">
              <a:buFont typeface="+mj-lt"/>
              <a:buAutoNum type="alphaLcPeriod"/>
            </a:pPr>
            <a:r>
              <a:rPr lang="pl-PL" sz="2000" b="1">
                <a:latin typeface="Abadi Extra Light" panose="020B0604020202020204" pitchFamily="34" charset="0"/>
              </a:rPr>
              <a:t>Promocja OZE i fotowoltaiki w szkole i w regionie (plakat, ulotki, ankiety. Honorowy patronat PREZYDENTA KIELC)</a:t>
            </a:r>
          </a:p>
          <a:p>
            <a:pPr indent="-514350">
              <a:buFont typeface="+mj-lt"/>
              <a:buAutoNum type="alphaLcPeriod"/>
            </a:pPr>
            <a:endParaRPr lang="pl-PL" sz="2000" b="1">
              <a:latin typeface="Abadi Extra Light" panose="020B0604020202020204" pitchFamily="34" charset="0"/>
            </a:endParaRPr>
          </a:p>
          <a:p>
            <a:pPr indent="-514350">
              <a:buFont typeface="+mj-lt"/>
              <a:buAutoNum type="alphaLcPeriod"/>
            </a:pPr>
            <a:endParaRPr lang="pl-PL" sz="2000" b="1">
              <a:latin typeface="Abadi Extra Light" panose="020B0604020202020204" pitchFamily="34" charset="0"/>
            </a:endParaRPr>
          </a:p>
          <a:p>
            <a:pPr indent="-514350">
              <a:buFont typeface="+mj-lt"/>
              <a:buAutoNum type="alphaLcPeriod"/>
            </a:pPr>
            <a:endParaRPr lang="pl-PL" sz="2000" b="1">
              <a:latin typeface="Abadi Extra Light" panose="020B0604020202020204" pitchFamily="34" charset="0"/>
            </a:endParaRPr>
          </a:p>
          <a:p>
            <a:pPr indent="-514350">
              <a:buFont typeface="+mj-lt"/>
              <a:buAutoNum type="alphaLcPeriod"/>
            </a:pPr>
            <a:endParaRPr lang="pl-PL" sz="2000" b="1">
              <a:latin typeface="Abadi Extra Light" panose="020B0604020202020204" pitchFamily="34" charset="0"/>
            </a:endParaRPr>
          </a:p>
          <a:p>
            <a:endParaRPr lang="pl-PL" sz="2000" b="1">
              <a:latin typeface="Abadi Extra Light" panose="020B0604020202020204" pitchFamily="34" charset="0"/>
            </a:endParaRPr>
          </a:p>
          <a:p>
            <a:endParaRPr lang="pl-PL" sz="2000" b="1">
              <a:latin typeface="Abadi Extra Light" panose="020B0604020202020204" pitchFamily="34" charset="0"/>
            </a:endParaRPr>
          </a:p>
          <a:p>
            <a:r>
              <a:rPr lang="pl-PL" sz="2000" b="1">
                <a:latin typeface="Abadi Extra Light" panose="020B0604020202020204" pitchFamily="34" charset="0"/>
              </a:rPr>
              <a:t>c. </a:t>
            </a:r>
          </a:p>
          <a:p>
            <a:pPr indent="-514350">
              <a:buFont typeface="+mj-lt"/>
              <a:buAutoNum type="alphaLcPeriod"/>
            </a:pPr>
            <a:endParaRPr lang="pl-PL" sz="2000" b="1">
              <a:latin typeface="Abadi Extra Light" panose="020B0604020202020204" pitchFamily="34" charset="0"/>
            </a:endParaRPr>
          </a:p>
          <a:p>
            <a:pPr indent="-514350">
              <a:buFont typeface="+mj-lt"/>
              <a:buAutoNum type="alphaLcPeriod"/>
            </a:pPr>
            <a:endParaRPr lang="pl-PL" sz="2000" b="1">
              <a:latin typeface="Abadi Extra Light" panose="020B0604020202020204" pitchFamily="34" charset="0"/>
            </a:endParaRPr>
          </a:p>
          <a:p>
            <a:pPr lvl="0"/>
            <a:endParaRPr lang="pl-PL" sz="2000">
              <a:latin typeface="Abadi Extra Light" panose="020B0604020202020204" pitchFamily="34" charset="0"/>
            </a:endParaRPr>
          </a:p>
          <a:p>
            <a:pPr lvl="0"/>
            <a:endParaRPr lang="pl-PL" sz="2000">
              <a:latin typeface="Abadi Extra Light" panose="020B0604020202020204" pitchFamily="34" charset="0"/>
            </a:endParaRPr>
          </a:p>
          <a:p>
            <a:pPr lvl="0"/>
            <a:r>
              <a:rPr lang="pl-PL" sz="2000" b="1">
                <a:latin typeface="Abadi Extra Light" panose="020B0604020202020204" pitchFamily="34" charset="0"/>
              </a:rPr>
              <a:t>2. Debata prowadzona przez uczniów    JESTEM ZA (PRZECIW) ENERGII JĄDROWEJ</a:t>
            </a:r>
          </a:p>
          <a:p>
            <a:pPr lvl="0"/>
            <a:endParaRPr lang="pl-PL" sz="2000">
              <a:latin typeface="Abadi Extra Light" panose="020B0604020202020204" pitchFamily="34" charset="0"/>
            </a:endParaRPr>
          </a:p>
          <a:p>
            <a:pPr lvl="0"/>
            <a:endParaRPr lang="pl-PL" sz="2000">
              <a:latin typeface="Abadi Extra Light" panose="020B0604020202020204" pitchFamily="34" charset="0"/>
            </a:endParaRPr>
          </a:p>
          <a:p>
            <a:pPr lvl="0"/>
            <a:r>
              <a:rPr lang="pl-PL" sz="2000" b="1">
                <a:latin typeface="Abadi Extra Light" panose="020B0604020202020204" pitchFamily="34" charset="0"/>
              </a:rPr>
              <a:t>3. Prezentacja wniosków wynikaj</a:t>
            </a:r>
            <a:r>
              <a:rPr lang="pl-PL" sz="2000">
                <a:latin typeface="Abadi Extra Light" panose="020B0604020202020204" pitchFamily="34" charset="0"/>
              </a:rPr>
              <a:t>ą</a:t>
            </a:r>
            <a:r>
              <a:rPr lang="pl-PL" sz="2000" b="1">
                <a:latin typeface="Abadi Extra Light" panose="020B0604020202020204" pitchFamily="34" charset="0"/>
              </a:rPr>
              <a:t>cym  debaty okiem m</a:t>
            </a:r>
            <a:r>
              <a:rPr lang="pl-PL" sz="2000">
                <a:latin typeface="Abadi Extra Light" panose="020B0604020202020204" pitchFamily="34" charset="0"/>
              </a:rPr>
              <a:t>ł</a:t>
            </a:r>
            <a:r>
              <a:rPr lang="pl-PL" sz="2000" b="1">
                <a:latin typeface="Abadi Extra Light" panose="020B0604020202020204" pitchFamily="34" charset="0"/>
              </a:rPr>
              <a:t>odego cz</a:t>
            </a:r>
            <a:r>
              <a:rPr lang="pl-PL" sz="2000">
                <a:latin typeface="Abadi Extra Light" panose="020B0604020202020204" pitchFamily="34" charset="0"/>
              </a:rPr>
              <a:t>ł</a:t>
            </a:r>
            <a:r>
              <a:rPr lang="pl-PL" sz="2000" b="1">
                <a:latin typeface="Abadi Extra Light" panose="020B0604020202020204" pitchFamily="34" charset="0"/>
              </a:rPr>
              <a:t>owieka.</a:t>
            </a:r>
          </a:p>
          <a:p>
            <a:pPr lvl="0"/>
            <a:endParaRPr lang="pl-PL" sz="2000">
              <a:latin typeface="Abadi Extra Light" panose="020B0604020202020204" pitchFamily="34" charset="0"/>
            </a:endParaRPr>
          </a:p>
          <a:p>
            <a:pPr lvl="0"/>
            <a:r>
              <a:rPr lang="pl-PL" sz="2000" b="1">
                <a:latin typeface="Abadi Extra Light" panose="020B0604020202020204" pitchFamily="34" charset="0"/>
              </a:rPr>
              <a:t>4. Zamkni</a:t>
            </a:r>
            <a:r>
              <a:rPr lang="pl-PL" sz="2000">
                <a:latin typeface="Abadi Extra Light" panose="020B0604020202020204" pitchFamily="34" charset="0"/>
              </a:rPr>
              <a:t>ę</a:t>
            </a:r>
            <a:r>
              <a:rPr lang="pl-PL" sz="2000" b="1">
                <a:latin typeface="Abadi Extra Light" panose="020B0604020202020204" pitchFamily="34" charset="0"/>
              </a:rPr>
              <a:t>cie spotkania.</a:t>
            </a:r>
            <a:endParaRPr lang="pl-PL" sz="2000">
              <a:latin typeface="Abadi Extra Light" panose="020B0604020202020204" pitchFamily="34" charset="0"/>
            </a:endParaRPr>
          </a:p>
          <a:p>
            <a:endParaRPr lang="pl-PL" sz="2000" dirty="0"/>
          </a:p>
        </p:txBody>
      </p:sp>
      <p:sp>
        <p:nvSpPr>
          <p:cNvPr id="3" name="Prostokąt 2"/>
          <p:cNvSpPr/>
          <p:nvPr/>
        </p:nvSpPr>
        <p:spPr>
          <a:xfrm>
            <a:off x="782814" y="472440"/>
            <a:ext cx="98812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adley Hand ITC" panose="03070402050302030203" pitchFamily="66" charset="0"/>
              </a:rPr>
              <a:t>         Plan dzisiejszego spotkania</a:t>
            </a:r>
            <a:endParaRPr lang="pl-PL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radley Hand ITC" panose="03070402050302030203" pitchFamily="66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04724AE-2542-40C5-97AC-878F4516F4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069"/>
          <a:stretch/>
        </p:blipFill>
        <p:spPr bwMode="auto">
          <a:xfrm>
            <a:off x="4508499" y="3096260"/>
            <a:ext cx="5012569" cy="62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97D0D9-2D67-45A6-A52D-0618B2F9BC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955" r="86894" b="81675"/>
          <a:stretch/>
        </p:blipFill>
        <p:spPr bwMode="auto">
          <a:xfrm>
            <a:off x="269737" y="4965700"/>
            <a:ext cx="1751120" cy="151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087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923254" y="1286466"/>
            <a:ext cx="8740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514350">
              <a:buFont typeface="+mj-lt"/>
              <a:buAutoNum type="alphaLcPeriod"/>
            </a:pPr>
            <a:endParaRPr lang="pl-PL" sz="2000" b="1">
              <a:latin typeface="Abadi Extra Light" panose="020B0604020202020204" pitchFamily="34" charset="0"/>
            </a:endParaRPr>
          </a:p>
          <a:p>
            <a:endParaRPr lang="pl-PL" sz="2000" dirty="0"/>
          </a:p>
        </p:txBody>
      </p:sp>
      <p:sp>
        <p:nvSpPr>
          <p:cNvPr id="3" name="Prostokąt 2"/>
          <p:cNvSpPr/>
          <p:nvPr/>
        </p:nvSpPr>
        <p:spPr>
          <a:xfrm>
            <a:off x="955133" y="916940"/>
            <a:ext cx="9708911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adley Hand ITC" panose="03070402050302030203" pitchFamily="66" charset="0"/>
              </a:rPr>
              <a:t> </a:t>
            </a:r>
            <a:r>
              <a:rPr lang="pl-PL" sz="5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adley Hand ITC" panose="03070402050302030203" pitchFamily="66" charset="0"/>
              </a:rPr>
              <a:t>PREZENTACJA WYNIKÓW </a:t>
            </a:r>
          </a:p>
          <a:p>
            <a:pPr algn="ctr"/>
            <a:r>
              <a:rPr lang="pl-PL" sz="5400"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adley Hand ITC" panose="03070402050302030203" pitchFamily="66" charset="0"/>
              </a:rPr>
              <a:t>I ETAPU</a:t>
            </a:r>
            <a:endParaRPr lang="pl-PL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radley Hand ITC" panose="03070402050302030203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97D0D9-2D67-45A6-A52D-0618B2F9BC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955" r="86894" b="81675"/>
          <a:stretch/>
        </p:blipFill>
        <p:spPr bwMode="auto">
          <a:xfrm>
            <a:off x="4695826" y="3714750"/>
            <a:ext cx="2149306" cy="19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849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C000"/>
            </a:gs>
            <a:gs pos="100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FEA1744A-91FD-41DA-BD07-F91572565CF1}"/>
              </a:ext>
            </a:extLst>
          </p:cNvPr>
          <p:cNvSpPr txBox="1"/>
          <p:nvPr/>
        </p:nvSpPr>
        <p:spPr>
          <a:xfrm>
            <a:off x="3605574" y="150422"/>
            <a:ext cx="4980851" cy="6552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Główne źródła energii</a:t>
            </a:r>
            <a:endParaRPr lang="pl-PL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Obraz znaleziony dla: wegiel kamoienny i brunatny">
            <a:extLst>
              <a:ext uri="{FF2B5EF4-FFF2-40B4-BE49-F238E27FC236}">
                <a16:creationId xmlns:a16="http://schemas.microsoft.com/office/drawing/2014/main" id="{ACFF46B9-AFD5-42BC-85F6-5755F753C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274" y="1407765"/>
            <a:ext cx="2349091" cy="178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37BF3E90-B775-4BCA-AA30-CE4253635736}"/>
              </a:ext>
            </a:extLst>
          </p:cNvPr>
          <p:cNvSpPr txBox="1"/>
          <p:nvPr/>
        </p:nvSpPr>
        <p:spPr>
          <a:xfrm>
            <a:off x="2121762" y="841114"/>
            <a:ext cx="8211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Nieodnawialne                                                            Odnawialne</a:t>
            </a:r>
          </a:p>
        </p:txBody>
      </p:sp>
      <p:pic>
        <p:nvPicPr>
          <p:cNvPr id="2054" name="Picture 6" descr="Obraz znaleziony dla: gaz ziemny">
            <a:extLst>
              <a:ext uri="{FF2B5EF4-FFF2-40B4-BE49-F238E27FC236}">
                <a16:creationId xmlns:a16="http://schemas.microsoft.com/office/drawing/2014/main" id="{8BF50D70-CD08-46D1-A1B4-C537E96EF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954" y="5058888"/>
            <a:ext cx="2534897" cy="162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Obraz znaleziony dla: ropa naftowa">
            <a:extLst>
              <a:ext uri="{FF2B5EF4-FFF2-40B4-BE49-F238E27FC236}">
                <a16:creationId xmlns:a16="http://schemas.microsoft.com/office/drawing/2014/main" id="{D037B49C-02E4-4B8F-B7FA-FDC9DDD94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89" y="5094431"/>
            <a:ext cx="2545765" cy="15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Obraz znaleziony dla: uran">
            <a:extLst>
              <a:ext uri="{FF2B5EF4-FFF2-40B4-BE49-F238E27FC236}">
                <a16:creationId xmlns:a16="http://schemas.microsoft.com/office/drawing/2014/main" id="{9EED3411-BD83-42B4-ABAA-8753318BE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310" y="3349326"/>
            <a:ext cx="2544510" cy="159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Obraz znaleziony dla: wegiel kamoienny i brunatny">
            <a:extLst>
              <a:ext uri="{FF2B5EF4-FFF2-40B4-BE49-F238E27FC236}">
                <a16:creationId xmlns:a16="http://schemas.microsoft.com/office/drawing/2014/main" id="{D2CA3D11-20E9-4FCE-AEE4-D5FA1233F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89" y="1412045"/>
            <a:ext cx="2963016" cy="178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Obraz znaleziony dla: wegiel kamoienny i brunatny">
            <a:extLst>
              <a:ext uri="{FF2B5EF4-FFF2-40B4-BE49-F238E27FC236}">
                <a16:creationId xmlns:a16="http://schemas.microsoft.com/office/drawing/2014/main" id="{B46DAFDB-3B37-4A0D-ACD0-18A9CA976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965" y="4921770"/>
            <a:ext cx="2463875" cy="159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E2B2D256-8290-45BE-83A6-0A061E90D34E}"/>
              </a:ext>
            </a:extLst>
          </p:cNvPr>
          <p:cNvSpPr txBox="1"/>
          <p:nvPr/>
        </p:nvSpPr>
        <p:spPr>
          <a:xfrm>
            <a:off x="57673" y="875227"/>
            <a:ext cx="5833385" cy="59282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AEF9D6B3-941B-4B4E-AFCD-2F1934297B7A}"/>
              </a:ext>
            </a:extLst>
          </p:cNvPr>
          <p:cNvSpPr txBox="1"/>
          <p:nvPr/>
        </p:nvSpPr>
        <p:spPr>
          <a:xfrm>
            <a:off x="6173412" y="875227"/>
            <a:ext cx="5833384" cy="58941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pl-PL" dirty="0">
              <a:solidFill>
                <a:prstClr val="black"/>
              </a:solidFill>
            </a:endParaRPr>
          </a:p>
        </p:txBody>
      </p:sp>
      <p:pic>
        <p:nvPicPr>
          <p:cNvPr id="2064" name="Picture 16" descr="Obraz znaleziony dla: słońce energia słoneczna">
            <a:extLst>
              <a:ext uri="{FF2B5EF4-FFF2-40B4-BE49-F238E27FC236}">
                <a16:creationId xmlns:a16="http://schemas.microsoft.com/office/drawing/2014/main" id="{F3E5AE33-632C-49C7-8A3F-5639FF98C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541" y="1389105"/>
            <a:ext cx="2601218" cy="163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Obraz znaleziony dla: energia wiatrowa">
            <a:extLst>
              <a:ext uri="{FF2B5EF4-FFF2-40B4-BE49-F238E27FC236}">
                <a16:creationId xmlns:a16="http://schemas.microsoft.com/office/drawing/2014/main" id="{BB6972A0-2DE9-43EB-BA20-38E395496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033" y="1363811"/>
            <a:ext cx="2759970" cy="164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Zobacz obraz źródłowy">
            <a:extLst>
              <a:ext uri="{FF2B5EF4-FFF2-40B4-BE49-F238E27FC236}">
                <a16:creationId xmlns:a16="http://schemas.microsoft.com/office/drawing/2014/main" id="{E627BCB4-33D9-40BD-BEFF-65C154723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05" y="3147710"/>
            <a:ext cx="2563089" cy="165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Obraz znaleziony dla: energia geotermalna">
            <a:extLst>
              <a:ext uri="{FF2B5EF4-FFF2-40B4-BE49-F238E27FC236}">
                <a16:creationId xmlns:a16="http://schemas.microsoft.com/office/drawing/2014/main" id="{2BFC7C5F-B8DC-4949-891C-44901840A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903" y="3177740"/>
            <a:ext cx="2806008" cy="158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Obraz znaleziony dla:  słońce">
            <a:extLst>
              <a:ext uri="{FF2B5EF4-FFF2-40B4-BE49-F238E27FC236}">
                <a16:creationId xmlns:a16="http://schemas.microsoft.com/office/drawing/2014/main" id="{65635A86-C3D0-4290-982C-629FF03B5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47" y="40033"/>
            <a:ext cx="1035826" cy="73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pole tekstowe 17">
            <a:extLst>
              <a:ext uri="{FF2B5EF4-FFF2-40B4-BE49-F238E27FC236}">
                <a16:creationId xmlns:a16="http://schemas.microsoft.com/office/drawing/2014/main" id="{1E9C8AD5-58A2-411F-A7B7-A7A0DA612149}"/>
              </a:ext>
            </a:extLst>
          </p:cNvPr>
          <p:cNvSpPr txBox="1"/>
          <p:nvPr/>
        </p:nvSpPr>
        <p:spPr>
          <a:xfrm>
            <a:off x="1772721" y="2753211"/>
            <a:ext cx="2798458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Węgiel kamienny i brunatny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F373B283-E008-4C24-BCDA-6211FD70B15C}"/>
              </a:ext>
            </a:extLst>
          </p:cNvPr>
          <p:cNvSpPr txBox="1"/>
          <p:nvPr/>
        </p:nvSpPr>
        <p:spPr>
          <a:xfrm>
            <a:off x="2575354" y="4493451"/>
            <a:ext cx="1365502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Uran, pluton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43211649-C4C8-439D-B53E-171FD4CE9A13}"/>
              </a:ext>
            </a:extLst>
          </p:cNvPr>
          <p:cNvSpPr txBox="1"/>
          <p:nvPr/>
        </p:nvSpPr>
        <p:spPr>
          <a:xfrm>
            <a:off x="383217" y="5177365"/>
            <a:ext cx="1482522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Ropa naftowa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A9E1CC2B-F61C-460D-8111-2532AA57E7E1}"/>
              </a:ext>
            </a:extLst>
          </p:cNvPr>
          <p:cNvSpPr txBox="1"/>
          <p:nvPr/>
        </p:nvSpPr>
        <p:spPr>
          <a:xfrm>
            <a:off x="3225565" y="5122788"/>
            <a:ext cx="1251176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Gaz ziemny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DD23E346-0BA3-456F-A2DE-BE041218A322}"/>
              </a:ext>
            </a:extLst>
          </p:cNvPr>
          <p:cNvSpPr txBox="1"/>
          <p:nvPr/>
        </p:nvSpPr>
        <p:spPr>
          <a:xfrm>
            <a:off x="6442643" y="4412843"/>
            <a:ext cx="1447384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Energia wody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82CD2097-36B4-4D89-BC06-0627CB9EDE30}"/>
              </a:ext>
            </a:extLst>
          </p:cNvPr>
          <p:cNvSpPr txBox="1"/>
          <p:nvPr/>
        </p:nvSpPr>
        <p:spPr>
          <a:xfrm>
            <a:off x="9295388" y="4312507"/>
            <a:ext cx="2131161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Energia geotermalna</a:t>
            </a: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CD200DED-7822-4EA2-B80D-762097350F4A}"/>
              </a:ext>
            </a:extLst>
          </p:cNvPr>
          <p:cNvSpPr txBox="1"/>
          <p:nvPr/>
        </p:nvSpPr>
        <p:spPr>
          <a:xfrm>
            <a:off x="9295388" y="2583102"/>
            <a:ext cx="708335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Wiatr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7BD9CED1-52D0-409B-8C84-A5B6BF9148F7}"/>
              </a:ext>
            </a:extLst>
          </p:cNvPr>
          <p:cNvSpPr txBox="1"/>
          <p:nvPr/>
        </p:nvSpPr>
        <p:spPr>
          <a:xfrm>
            <a:off x="6461196" y="2568545"/>
            <a:ext cx="805029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Słońce</a:t>
            </a: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142D5B02-5D6E-40BF-8EBC-05E8B95C6A64}"/>
              </a:ext>
            </a:extLst>
          </p:cNvPr>
          <p:cNvSpPr txBox="1"/>
          <p:nvPr/>
        </p:nvSpPr>
        <p:spPr>
          <a:xfrm>
            <a:off x="7980939" y="6056176"/>
            <a:ext cx="979755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Biomasa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DEE1D688-CDAE-4F91-8312-058B9DF3B614}"/>
              </a:ext>
            </a:extLst>
          </p:cNvPr>
          <p:cNvSpPr txBox="1"/>
          <p:nvPr/>
        </p:nvSpPr>
        <p:spPr>
          <a:xfrm>
            <a:off x="7765799" y="822722"/>
            <a:ext cx="3059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92D050"/>
                </a:solidFill>
              </a:rPr>
              <a:t>Odnawialne</a:t>
            </a:r>
          </a:p>
        </p:txBody>
      </p:sp>
      <p:pic>
        <p:nvPicPr>
          <p:cNvPr id="29" name="Picture 4">
            <a:extLst>
              <a:ext uri="{FF2B5EF4-FFF2-40B4-BE49-F238E27FC236}">
                <a16:creationId xmlns:a16="http://schemas.microsoft.com/office/drawing/2014/main" id="{3A760706-4AE6-4928-8DD8-FE4EFFEF98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955" r="86894" b="81675"/>
          <a:stretch/>
        </p:blipFill>
        <p:spPr bwMode="auto">
          <a:xfrm>
            <a:off x="10251290" y="7741"/>
            <a:ext cx="1400472" cy="122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40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59000">
              <a:srgbClr val="FFC000"/>
            </a:gs>
            <a:gs pos="16000">
              <a:srgbClr val="DEDDA6"/>
            </a:gs>
            <a:gs pos="93982">
              <a:srgbClr val="FFFF00"/>
            </a:gs>
            <a:gs pos="37000">
              <a:srgbClr val="FEFDCB"/>
            </a:gs>
            <a:gs pos="25000">
              <a:srgbClr val="EAEF85"/>
            </a:gs>
            <a:gs pos="0">
              <a:srgbClr val="FFFF00"/>
            </a:gs>
            <a:gs pos="74000">
              <a:srgbClr val="FFFF99"/>
            </a:gs>
            <a:gs pos="87000">
              <a:srgbClr val="FEFDCB"/>
            </a:gs>
            <a:gs pos="78194">
              <a:srgbClr val="FFFFCC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FEA1744A-91FD-41DA-BD07-F91572565CF1}"/>
              </a:ext>
            </a:extLst>
          </p:cNvPr>
          <p:cNvSpPr txBox="1"/>
          <p:nvPr/>
        </p:nvSpPr>
        <p:spPr>
          <a:xfrm>
            <a:off x="2703741" y="202732"/>
            <a:ext cx="75536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Główne źródła zanieczyszczenia powietrza</a:t>
            </a:r>
            <a:r>
              <a:rPr lang="pl-PL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pl-PL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48AC9098-8C76-4670-BB19-1E9CF3D989C0}"/>
              </a:ext>
            </a:extLst>
          </p:cNvPr>
          <p:cNvCxnSpPr>
            <a:cxnSpLocks/>
          </p:cNvCxnSpPr>
          <p:nvPr/>
        </p:nvCxnSpPr>
        <p:spPr>
          <a:xfrm>
            <a:off x="556569" y="889079"/>
            <a:ext cx="112117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Obraz znaleziony dla: zanieczyszczenie powietrza przemysł wydobywczy">
            <a:extLst>
              <a:ext uri="{FF2B5EF4-FFF2-40B4-BE49-F238E27FC236}">
                <a16:creationId xmlns:a16="http://schemas.microsoft.com/office/drawing/2014/main" id="{7218A31A-14E9-4A92-9E34-211F53E9C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73" y="1182513"/>
            <a:ext cx="3144687" cy="241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Obraz znaleziony dla: zanieczyszczenie powietrza przemysł wydobywczy">
            <a:extLst>
              <a:ext uri="{FF2B5EF4-FFF2-40B4-BE49-F238E27FC236}">
                <a16:creationId xmlns:a16="http://schemas.microsoft.com/office/drawing/2014/main" id="{1AE81B83-4B42-45A4-A94F-A9BAE755A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12" y="4578739"/>
            <a:ext cx="3432322" cy="207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Obraz znaleziony dla: zanieczyszczenie powietrza przemysł wydobywczy">
            <a:extLst>
              <a:ext uri="{FF2B5EF4-FFF2-40B4-BE49-F238E27FC236}">
                <a16:creationId xmlns:a16="http://schemas.microsoft.com/office/drawing/2014/main" id="{C79A600F-15AC-43DC-AE6C-758289CDD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891" y="1161349"/>
            <a:ext cx="3924031" cy="238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Obraz znaleziony dla: piece kopciuchy">
            <a:extLst>
              <a:ext uri="{FF2B5EF4-FFF2-40B4-BE49-F238E27FC236}">
                <a16:creationId xmlns:a16="http://schemas.microsoft.com/office/drawing/2014/main" id="{713F5599-0C3D-4115-A12B-BD156791F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422" y="3997502"/>
            <a:ext cx="2934578" cy="226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Zobacz obraz źródłowy">
            <a:extLst>
              <a:ext uri="{FF2B5EF4-FFF2-40B4-BE49-F238E27FC236}">
                <a16:creationId xmlns:a16="http://schemas.microsoft.com/office/drawing/2014/main" id="{BBC66EC6-53D1-4181-B23C-345698665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769" y="4527702"/>
            <a:ext cx="3127899" cy="215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Obraz znaleziony dla: rolnictwo wielkoobszarowe emisja metanu">
            <a:extLst>
              <a:ext uri="{FF2B5EF4-FFF2-40B4-BE49-F238E27FC236}">
                <a16:creationId xmlns:a16="http://schemas.microsoft.com/office/drawing/2014/main" id="{B83ABDE6-4BA8-40F3-AB5F-E7565ED6D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929" y="1161349"/>
            <a:ext cx="3748827" cy="236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Obraz znaleziony dla: rolnictwo wielkoobszarowe emisja metanu">
            <a:extLst>
              <a:ext uri="{FF2B5EF4-FFF2-40B4-BE49-F238E27FC236}">
                <a16:creationId xmlns:a16="http://schemas.microsoft.com/office/drawing/2014/main" id="{B5511C9C-401D-44BC-8C07-EA1023533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546" y="3470865"/>
            <a:ext cx="3127899" cy="211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Obraz znaleziony dla:  słońce">
            <a:extLst>
              <a:ext uri="{FF2B5EF4-FFF2-40B4-BE49-F238E27FC236}">
                <a16:creationId xmlns:a16="http://schemas.microsoft.com/office/drawing/2014/main" id="{A1B1B5E6-C593-4FCE-847B-5E5FBBAB8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837" y="120792"/>
            <a:ext cx="775166" cy="59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659F230A-93FA-4071-ACF3-4F14B78773CF}"/>
              </a:ext>
            </a:extLst>
          </p:cNvPr>
          <p:cNvSpPr txBox="1"/>
          <p:nvPr/>
        </p:nvSpPr>
        <p:spPr>
          <a:xfrm>
            <a:off x="3227886" y="2145631"/>
            <a:ext cx="1014637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Przemysł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59C79B32-2B2D-4AC0-9EEB-8531164882D9}"/>
              </a:ext>
            </a:extLst>
          </p:cNvPr>
          <p:cNvSpPr txBox="1"/>
          <p:nvPr/>
        </p:nvSpPr>
        <p:spPr>
          <a:xfrm>
            <a:off x="8974963" y="3244334"/>
            <a:ext cx="2775632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Rolnictwo wielkoobszarowe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B4DBAFF6-8F95-49E2-A060-7AEAF9A70B2F}"/>
              </a:ext>
            </a:extLst>
          </p:cNvPr>
          <p:cNvSpPr txBox="1"/>
          <p:nvPr/>
        </p:nvSpPr>
        <p:spPr>
          <a:xfrm>
            <a:off x="3045042" y="6061278"/>
            <a:ext cx="2721858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FF0000"/>
                </a:solidFill>
              </a:rPr>
              <a:t>Spalanie paliw kopalnych</a:t>
            </a: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4ADE46D5-433B-41AE-AF26-E8C7653F2D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955" r="86894" b="81675"/>
          <a:stretch/>
        </p:blipFill>
        <p:spPr bwMode="auto">
          <a:xfrm>
            <a:off x="727587" y="75043"/>
            <a:ext cx="1207001" cy="96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552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61000">
              <a:srgbClr val="FFC000"/>
            </a:gs>
            <a:gs pos="16000">
              <a:srgbClr val="DEDDA6"/>
            </a:gs>
            <a:gs pos="93982">
              <a:srgbClr val="FFFF00"/>
            </a:gs>
            <a:gs pos="37000">
              <a:srgbClr val="FEFDCB"/>
            </a:gs>
            <a:gs pos="25000">
              <a:srgbClr val="EAEF85"/>
            </a:gs>
            <a:gs pos="0">
              <a:srgbClr val="FFFF00"/>
            </a:gs>
            <a:gs pos="74000">
              <a:srgbClr val="FFFF99"/>
            </a:gs>
            <a:gs pos="87000">
              <a:srgbClr val="FEFDCB"/>
            </a:gs>
            <a:gs pos="78194">
              <a:srgbClr val="FFFFCC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FEA1744A-91FD-41DA-BD07-F91572565CF1}"/>
              </a:ext>
            </a:extLst>
          </p:cNvPr>
          <p:cNvSpPr txBox="1"/>
          <p:nvPr/>
        </p:nvSpPr>
        <p:spPr>
          <a:xfrm>
            <a:off x="1331608" y="183487"/>
            <a:ext cx="99407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Skutki  zanieczyszczenia powietrza przez spalanie paliw kopalnych</a:t>
            </a:r>
            <a:endParaRPr lang="pl-PL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48AC9098-8C76-4670-BB19-1E9CF3D989C0}"/>
              </a:ext>
            </a:extLst>
          </p:cNvPr>
          <p:cNvCxnSpPr>
            <a:cxnSpLocks/>
          </p:cNvCxnSpPr>
          <p:nvPr/>
        </p:nvCxnSpPr>
        <p:spPr>
          <a:xfrm>
            <a:off x="529936" y="862446"/>
            <a:ext cx="112117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ole tekstowe 2">
            <a:extLst>
              <a:ext uri="{FF2B5EF4-FFF2-40B4-BE49-F238E27FC236}">
                <a16:creationId xmlns:a16="http://schemas.microsoft.com/office/drawing/2014/main" id="{7271130D-543D-40A6-83DE-CF3CDE5CFB3F}"/>
              </a:ext>
            </a:extLst>
          </p:cNvPr>
          <p:cNvSpPr txBox="1"/>
          <p:nvPr/>
        </p:nvSpPr>
        <p:spPr>
          <a:xfrm>
            <a:off x="666363" y="981769"/>
            <a:ext cx="10933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Kwaśne deszcze                                       Smog                                   Dziura ozonowa                        Efekt cieplarniany</a:t>
            </a:r>
          </a:p>
        </p:txBody>
      </p:sp>
      <p:cxnSp>
        <p:nvCxnSpPr>
          <p:cNvPr id="6" name="Łącznik prosty ze strzałką 5">
            <a:extLst>
              <a:ext uri="{FF2B5EF4-FFF2-40B4-BE49-F238E27FC236}">
                <a16:creationId xmlns:a16="http://schemas.microsoft.com/office/drawing/2014/main" id="{6AE8719E-1829-421E-99CB-D98484C8B5F7}"/>
              </a:ext>
            </a:extLst>
          </p:cNvPr>
          <p:cNvCxnSpPr>
            <a:cxnSpLocks/>
          </p:cNvCxnSpPr>
          <p:nvPr/>
        </p:nvCxnSpPr>
        <p:spPr>
          <a:xfrm>
            <a:off x="3361675" y="3966078"/>
            <a:ext cx="0" cy="101978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 descr="Obraz znaleziony dla: kwaśne deszcze">
            <a:extLst>
              <a:ext uri="{FF2B5EF4-FFF2-40B4-BE49-F238E27FC236}">
                <a16:creationId xmlns:a16="http://schemas.microsoft.com/office/drawing/2014/main" id="{7DA594BD-B3A4-4B94-A3D2-1E32C53F9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03" y="1386480"/>
            <a:ext cx="3065331" cy="175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Obraz znaleziony dla: smog">
            <a:extLst>
              <a:ext uri="{FF2B5EF4-FFF2-40B4-BE49-F238E27FC236}">
                <a16:creationId xmlns:a16="http://schemas.microsoft.com/office/drawing/2014/main" id="{73D0DF05-C8B3-4214-9EE2-A14CF00CE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897" y="1386481"/>
            <a:ext cx="2616079" cy="180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Dziura ozonowa">
            <a:extLst>
              <a:ext uri="{FF2B5EF4-FFF2-40B4-BE49-F238E27FC236}">
                <a16:creationId xmlns:a16="http://schemas.microsoft.com/office/drawing/2014/main" id="{87A217A3-1AC6-4687-9D01-C6C512CAE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556" y="1541183"/>
            <a:ext cx="1600986" cy="160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Obraz znaleziony dla: Efekt cieplarniany Topnienie lodowców. Rozmiar: 157 x 104. Źródło: joemonster.org">
            <a:extLst>
              <a:ext uri="{FF2B5EF4-FFF2-40B4-BE49-F238E27FC236}">
                <a16:creationId xmlns:a16="http://schemas.microsoft.com/office/drawing/2014/main" id="{C6F615B8-7BE9-4FF2-BB11-3C130CEBC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107" y="1405779"/>
            <a:ext cx="2827325" cy="187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F1545D97-B03C-4E46-B9B0-D8CC4ECB0024}"/>
              </a:ext>
            </a:extLst>
          </p:cNvPr>
          <p:cNvSpPr txBox="1"/>
          <p:nvPr/>
        </p:nvSpPr>
        <p:spPr>
          <a:xfrm>
            <a:off x="4575871" y="3324680"/>
            <a:ext cx="2050402" cy="369332"/>
          </a:xfrm>
          <a:prstGeom prst="rect">
            <a:avLst/>
          </a:prstGeom>
          <a:solidFill>
            <a:srgbClr val="FEFDCB"/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FF0000"/>
                </a:solidFill>
              </a:rPr>
              <a:t>Skutki zdrowotne</a:t>
            </a:r>
          </a:p>
        </p:txBody>
      </p:sp>
      <p:cxnSp>
        <p:nvCxnSpPr>
          <p:cNvPr id="15" name="Łącznik prosty ze strzałką 14">
            <a:extLst>
              <a:ext uri="{FF2B5EF4-FFF2-40B4-BE49-F238E27FC236}">
                <a16:creationId xmlns:a16="http://schemas.microsoft.com/office/drawing/2014/main" id="{05687A75-9589-4C76-89FE-5AB7A39782DF}"/>
              </a:ext>
            </a:extLst>
          </p:cNvPr>
          <p:cNvCxnSpPr>
            <a:cxnSpLocks/>
          </p:cNvCxnSpPr>
          <p:nvPr/>
        </p:nvCxnSpPr>
        <p:spPr>
          <a:xfrm>
            <a:off x="945550" y="3946031"/>
            <a:ext cx="0" cy="103982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15">
            <a:extLst>
              <a:ext uri="{FF2B5EF4-FFF2-40B4-BE49-F238E27FC236}">
                <a16:creationId xmlns:a16="http://schemas.microsoft.com/office/drawing/2014/main" id="{7743030E-6216-4816-ACCC-6537D512D85F}"/>
              </a:ext>
            </a:extLst>
          </p:cNvPr>
          <p:cNvCxnSpPr>
            <a:cxnSpLocks/>
          </p:cNvCxnSpPr>
          <p:nvPr/>
        </p:nvCxnSpPr>
        <p:spPr>
          <a:xfrm>
            <a:off x="4453096" y="3956256"/>
            <a:ext cx="0" cy="28727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>
            <a:extLst>
              <a:ext uri="{FF2B5EF4-FFF2-40B4-BE49-F238E27FC236}">
                <a16:creationId xmlns:a16="http://schemas.microsoft.com/office/drawing/2014/main" id="{358DA42E-6809-418C-9785-E1F0218CD383}"/>
              </a:ext>
            </a:extLst>
          </p:cNvPr>
          <p:cNvCxnSpPr>
            <a:cxnSpLocks/>
          </p:cNvCxnSpPr>
          <p:nvPr/>
        </p:nvCxnSpPr>
        <p:spPr>
          <a:xfrm>
            <a:off x="1955878" y="3961638"/>
            <a:ext cx="190" cy="23750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7">
            <a:extLst>
              <a:ext uri="{FF2B5EF4-FFF2-40B4-BE49-F238E27FC236}">
                <a16:creationId xmlns:a16="http://schemas.microsoft.com/office/drawing/2014/main" id="{E444B0EA-7E9D-48A3-B77E-AD581DE4B8AB}"/>
              </a:ext>
            </a:extLst>
          </p:cNvPr>
          <p:cNvCxnSpPr>
            <a:cxnSpLocks/>
            <a:endCxn id="28" idx="0"/>
          </p:cNvCxnSpPr>
          <p:nvPr/>
        </p:nvCxnSpPr>
        <p:spPr>
          <a:xfrm>
            <a:off x="5601073" y="3946031"/>
            <a:ext cx="0" cy="101830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8">
            <a:extLst>
              <a:ext uri="{FF2B5EF4-FFF2-40B4-BE49-F238E27FC236}">
                <a16:creationId xmlns:a16="http://schemas.microsoft.com/office/drawing/2014/main" id="{3E6B0F18-FE5B-4C52-A683-55DF3E1AC264}"/>
              </a:ext>
            </a:extLst>
          </p:cNvPr>
          <p:cNvCxnSpPr>
            <a:cxnSpLocks/>
          </p:cNvCxnSpPr>
          <p:nvPr/>
        </p:nvCxnSpPr>
        <p:spPr>
          <a:xfrm>
            <a:off x="6825661" y="3956256"/>
            <a:ext cx="0" cy="26489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ze strzałką 19">
            <a:extLst>
              <a:ext uri="{FF2B5EF4-FFF2-40B4-BE49-F238E27FC236}">
                <a16:creationId xmlns:a16="http://schemas.microsoft.com/office/drawing/2014/main" id="{58323F81-D006-4DC3-96D0-EAEDBC6B7696}"/>
              </a:ext>
            </a:extLst>
          </p:cNvPr>
          <p:cNvCxnSpPr>
            <a:cxnSpLocks/>
          </p:cNvCxnSpPr>
          <p:nvPr/>
        </p:nvCxnSpPr>
        <p:spPr>
          <a:xfrm>
            <a:off x="8596261" y="3945430"/>
            <a:ext cx="0" cy="25370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ze strzałką 20">
            <a:extLst>
              <a:ext uri="{FF2B5EF4-FFF2-40B4-BE49-F238E27FC236}">
                <a16:creationId xmlns:a16="http://schemas.microsoft.com/office/drawing/2014/main" id="{3DBD6A02-26ED-4020-9B40-0BCC01EF6A2F}"/>
              </a:ext>
            </a:extLst>
          </p:cNvPr>
          <p:cNvCxnSpPr>
            <a:cxnSpLocks/>
          </p:cNvCxnSpPr>
          <p:nvPr/>
        </p:nvCxnSpPr>
        <p:spPr>
          <a:xfrm>
            <a:off x="9737585" y="3941444"/>
            <a:ext cx="0" cy="76866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>
            <a:extLst>
              <a:ext uri="{FF2B5EF4-FFF2-40B4-BE49-F238E27FC236}">
                <a16:creationId xmlns:a16="http://schemas.microsoft.com/office/drawing/2014/main" id="{A97CFE78-8E48-48D1-83AC-C4B3CE889AB0}"/>
              </a:ext>
            </a:extLst>
          </p:cNvPr>
          <p:cNvCxnSpPr>
            <a:cxnSpLocks/>
          </p:cNvCxnSpPr>
          <p:nvPr/>
        </p:nvCxnSpPr>
        <p:spPr>
          <a:xfrm>
            <a:off x="10990551" y="3941444"/>
            <a:ext cx="0" cy="26838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F5A668D7-A2C8-4A61-B97B-EA4282EB2D7C}"/>
              </a:ext>
            </a:extLst>
          </p:cNvPr>
          <p:cNvCxnSpPr>
            <a:cxnSpLocks/>
          </p:cNvCxnSpPr>
          <p:nvPr/>
        </p:nvCxnSpPr>
        <p:spPr>
          <a:xfrm flipV="1">
            <a:off x="945550" y="3941444"/>
            <a:ext cx="10045001" cy="1481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2E67BAE2-087F-4AAD-8B08-AE17DB10066D}"/>
              </a:ext>
            </a:extLst>
          </p:cNvPr>
          <p:cNvSpPr txBox="1"/>
          <p:nvPr/>
        </p:nvSpPr>
        <p:spPr>
          <a:xfrm>
            <a:off x="1239095" y="4209832"/>
            <a:ext cx="1549848" cy="523220"/>
          </a:xfrm>
          <a:prstGeom prst="rect">
            <a:avLst/>
          </a:prstGeom>
          <a:solidFill>
            <a:srgbClr val="FEFDCB"/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>
                <a:solidFill>
                  <a:srgbClr val="FF0000"/>
                </a:solidFill>
              </a:defRPr>
            </a:lvl1pPr>
          </a:lstStyle>
          <a:p>
            <a:r>
              <a:rPr lang="pl-PL" sz="1400" dirty="0"/>
              <a:t>Choroby </a:t>
            </a:r>
          </a:p>
          <a:p>
            <a:r>
              <a:rPr lang="pl-PL" sz="1400" dirty="0"/>
              <a:t>nowotworowe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92F56EDF-ADCD-4F7D-A2B2-4B234B366169}"/>
              </a:ext>
            </a:extLst>
          </p:cNvPr>
          <p:cNvSpPr txBox="1"/>
          <p:nvPr/>
        </p:nvSpPr>
        <p:spPr>
          <a:xfrm>
            <a:off x="133218" y="4985860"/>
            <a:ext cx="1659100" cy="523220"/>
          </a:xfrm>
          <a:prstGeom prst="rect">
            <a:avLst/>
          </a:prstGeom>
          <a:solidFill>
            <a:srgbClr val="FEFDCB"/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>
                <a:solidFill>
                  <a:srgbClr val="FF0000"/>
                </a:solidFill>
              </a:defRPr>
            </a:lvl1pPr>
          </a:lstStyle>
          <a:p>
            <a:r>
              <a:rPr lang="pl-PL" sz="1400" dirty="0"/>
              <a:t>Choroby układu oddechowego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8297DBE7-657E-408F-95BA-D49A3ED24AFB}"/>
              </a:ext>
            </a:extLst>
          </p:cNvPr>
          <p:cNvSpPr txBox="1"/>
          <p:nvPr/>
        </p:nvSpPr>
        <p:spPr>
          <a:xfrm>
            <a:off x="2666278" y="4975362"/>
            <a:ext cx="1390794" cy="523220"/>
          </a:xfrm>
          <a:prstGeom prst="rect">
            <a:avLst/>
          </a:prstGeom>
          <a:solidFill>
            <a:srgbClr val="FEFDCB"/>
          </a:solidFill>
          <a:ln w="95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Choroba Alzheimera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6386E3E6-7BC7-47BB-98D9-F9F1D9B3B613}"/>
              </a:ext>
            </a:extLst>
          </p:cNvPr>
          <p:cNvSpPr txBox="1"/>
          <p:nvPr/>
        </p:nvSpPr>
        <p:spPr>
          <a:xfrm>
            <a:off x="3964825" y="4243526"/>
            <a:ext cx="976542" cy="307777"/>
          </a:xfrm>
          <a:prstGeom prst="rect">
            <a:avLst/>
          </a:prstGeom>
          <a:solidFill>
            <a:srgbClr val="FEFDCB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Cukrzyca</a:t>
            </a: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5BDBB668-0C5E-47B5-9ED8-B0EDF7230407}"/>
              </a:ext>
            </a:extLst>
          </p:cNvPr>
          <p:cNvSpPr txBox="1"/>
          <p:nvPr/>
        </p:nvSpPr>
        <p:spPr>
          <a:xfrm>
            <a:off x="4854588" y="4964333"/>
            <a:ext cx="1492969" cy="523220"/>
          </a:xfrm>
          <a:prstGeom prst="rect">
            <a:avLst/>
          </a:prstGeom>
          <a:solidFill>
            <a:srgbClr val="FEFDCB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Zmiany anatomiczne</a:t>
            </a:r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0DB0F346-027A-401E-A494-2A0B0321DD86}"/>
              </a:ext>
            </a:extLst>
          </p:cNvPr>
          <p:cNvSpPr txBox="1"/>
          <p:nvPr/>
        </p:nvSpPr>
        <p:spPr>
          <a:xfrm>
            <a:off x="5777800" y="4243867"/>
            <a:ext cx="2062664" cy="307777"/>
          </a:xfrm>
          <a:prstGeom prst="rect">
            <a:avLst/>
          </a:prstGeom>
          <a:solidFill>
            <a:srgbClr val="FEFDCB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Przedwczesne porody</a:t>
            </a:r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B050009D-BF67-4B19-B25F-9A3D1DAAB79A}"/>
              </a:ext>
            </a:extLst>
          </p:cNvPr>
          <p:cNvSpPr txBox="1"/>
          <p:nvPr/>
        </p:nvSpPr>
        <p:spPr>
          <a:xfrm>
            <a:off x="8017190" y="4221274"/>
            <a:ext cx="1216237" cy="307777"/>
          </a:xfrm>
          <a:prstGeom prst="rect">
            <a:avLst/>
          </a:prstGeom>
          <a:solidFill>
            <a:srgbClr val="FEFDCB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Depresje</a:t>
            </a:r>
          </a:p>
        </p:txBody>
      </p:sp>
      <p:sp>
        <p:nvSpPr>
          <p:cNvPr id="40" name="pole tekstowe 39">
            <a:extLst>
              <a:ext uri="{FF2B5EF4-FFF2-40B4-BE49-F238E27FC236}">
                <a16:creationId xmlns:a16="http://schemas.microsoft.com/office/drawing/2014/main" id="{761F8F8E-7D20-4723-AEF2-6C09897A525C}"/>
              </a:ext>
            </a:extLst>
          </p:cNvPr>
          <p:cNvSpPr txBox="1"/>
          <p:nvPr/>
        </p:nvSpPr>
        <p:spPr>
          <a:xfrm>
            <a:off x="8869943" y="4733500"/>
            <a:ext cx="1682018" cy="523220"/>
          </a:xfrm>
          <a:prstGeom prst="rect">
            <a:avLst/>
          </a:prstGeom>
          <a:solidFill>
            <a:srgbClr val="FEFDCB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Choroby układu</a:t>
            </a:r>
          </a:p>
          <a:p>
            <a:pPr algn="ctr"/>
            <a:r>
              <a:rPr lang="pl-PL" sz="1400" dirty="0">
                <a:solidFill>
                  <a:srgbClr val="FF0000"/>
                </a:solidFill>
              </a:rPr>
              <a:t>krążenia</a:t>
            </a:r>
          </a:p>
        </p:txBody>
      </p:sp>
      <p:sp>
        <p:nvSpPr>
          <p:cNvPr id="45" name="pole tekstowe 44">
            <a:extLst>
              <a:ext uri="{FF2B5EF4-FFF2-40B4-BE49-F238E27FC236}">
                <a16:creationId xmlns:a16="http://schemas.microsoft.com/office/drawing/2014/main" id="{4829EDF3-C8C4-459A-BB9C-89109C6D1CEF}"/>
              </a:ext>
            </a:extLst>
          </p:cNvPr>
          <p:cNvSpPr txBox="1"/>
          <p:nvPr/>
        </p:nvSpPr>
        <p:spPr>
          <a:xfrm>
            <a:off x="10188478" y="4200631"/>
            <a:ext cx="1761864" cy="307777"/>
          </a:xfrm>
          <a:prstGeom prst="rect">
            <a:avLst/>
          </a:prstGeom>
          <a:solidFill>
            <a:srgbClr val="FEFDCB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Obniżona odporność </a:t>
            </a:r>
          </a:p>
        </p:txBody>
      </p:sp>
      <p:cxnSp>
        <p:nvCxnSpPr>
          <p:cNvPr id="50" name="Łącznik prosty ze strzałką 49">
            <a:extLst>
              <a:ext uri="{FF2B5EF4-FFF2-40B4-BE49-F238E27FC236}">
                <a16:creationId xmlns:a16="http://schemas.microsoft.com/office/drawing/2014/main" id="{9F6BC686-49A0-4D7C-8E77-D66C734685CB}"/>
              </a:ext>
            </a:extLst>
          </p:cNvPr>
          <p:cNvCxnSpPr>
            <a:cxnSpLocks/>
          </p:cNvCxnSpPr>
          <p:nvPr/>
        </p:nvCxnSpPr>
        <p:spPr>
          <a:xfrm>
            <a:off x="5601072" y="3730912"/>
            <a:ext cx="0" cy="287611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Obraz znaleziony dla: cukrzyca">
            <a:extLst>
              <a:ext uri="{FF2B5EF4-FFF2-40B4-BE49-F238E27FC236}">
                <a16:creationId xmlns:a16="http://schemas.microsoft.com/office/drawing/2014/main" id="{AE043A68-673D-488C-A2CD-08214C789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096" y="5876231"/>
            <a:ext cx="1241412" cy="82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braz znaleziony dla: alzheimer">
            <a:extLst>
              <a:ext uri="{FF2B5EF4-FFF2-40B4-BE49-F238E27FC236}">
                <a16:creationId xmlns:a16="http://schemas.microsoft.com/office/drawing/2014/main" id="{056C9F5B-DFE6-46B6-AFD1-25C257E63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950" y="5848488"/>
            <a:ext cx="1135890" cy="85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braz znaleziony dla: depresja">
            <a:extLst>
              <a:ext uri="{FF2B5EF4-FFF2-40B4-BE49-F238E27FC236}">
                <a16:creationId xmlns:a16="http://schemas.microsoft.com/office/drawing/2014/main" id="{482ED819-7E61-402A-899C-CC10AC3DD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119" y="5891255"/>
            <a:ext cx="1123333" cy="79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braz znaleziony dla: choroby układu oddechowego">
            <a:extLst>
              <a:ext uri="{FF2B5EF4-FFF2-40B4-BE49-F238E27FC236}">
                <a16:creationId xmlns:a16="http://schemas.microsoft.com/office/drawing/2014/main" id="{AD9D0059-D8DF-4CF7-BB56-8174F1471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18" y="5799973"/>
            <a:ext cx="1375986" cy="91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Obraz znaleziony dla: choroby nowotworowe">
            <a:extLst>
              <a:ext uri="{FF2B5EF4-FFF2-40B4-BE49-F238E27FC236}">
                <a16:creationId xmlns:a16="http://schemas.microsoft.com/office/drawing/2014/main" id="{E3A5CBDA-83CE-4B65-A9D5-13FD8C9B3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918" y="5817803"/>
            <a:ext cx="1467318" cy="91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Obraz znaleziony dla: zmiany anatomiczne">
            <a:extLst>
              <a:ext uri="{FF2B5EF4-FFF2-40B4-BE49-F238E27FC236}">
                <a16:creationId xmlns:a16="http://schemas.microsoft.com/office/drawing/2014/main" id="{73FD4F8F-78A6-46D1-9E84-D63C697F8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619" y="5916042"/>
            <a:ext cx="770732" cy="78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Obraz znaleziony dla: przedwczesne porody">
            <a:extLst>
              <a:ext uri="{FF2B5EF4-FFF2-40B4-BE49-F238E27FC236}">
                <a16:creationId xmlns:a16="http://schemas.microsoft.com/office/drawing/2014/main" id="{929F4CF5-9D4E-4261-A785-50D8CC72E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523" y="5891277"/>
            <a:ext cx="1422424" cy="79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Zobacz obraz źródłowy">
            <a:extLst>
              <a:ext uri="{FF2B5EF4-FFF2-40B4-BE49-F238E27FC236}">
                <a16:creationId xmlns:a16="http://schemas.microsoft.com/office/drawing/2014/main" id="{AD631C07-6727-4B78-B54F-1459F7572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026" y="5899647"/>
            <a:ext cx="1467318" cy="78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Zobacz obraz źródłowy">
            <a:extLst>
              <a:ext uri="{FF2B5EF4-FFF2-40B4-BE49-F238E27FC236}">
                <a16:creationId xmlns:a16="http://schemas.microsoft.com/office/drawing/2014/main" id="{FCC620CC-F173-4E38-90E8-C0C6E2D6B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7918" y="5923177"/>
            <a:ext cx="1143119" cy="75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8" descr="Obraz znaleziony dla:  słońce">
            <a:extLst>
              <a:ext uri="{FF2B5EF4-FFF2-40B4-BE49-F238E27FC236}">
                <a16:creationId xmlns:a16="http://schemas.microsoft.com/office/drawing/2014/main" id="{D6EC9C42-85B2-44B7-B7A0-1617DFAD2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5871" y="143130"/>
            <a:ext cx="775166" cy="59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>
            <a:extLst>
              <a:ext uri="{FF2B5EF4-FFF2-40B4-BE49-F238E27FC236}">
                <a16:creationId xmlns:a16="http://schemas.microsoft.com/office/drawing/2014/main" id="{012D889F-931A-4556-AF31-7A7C80C537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955" r="86894" b="81675"/>
          <a:stretch/>
        </p:blipFill>
        <p:spPr bwMode="auto">
          <a:xfrm>
            <a:off x="206004" y="49882"/>
            <a:ext cx="920717" cy="94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291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47000">
              <a:srgbClr val="FFC000"/>
            </a:gs>
            <a:gs pos="16000">
              <a:srgbClr val="DEDDA6"/>
            </a:gs>
            <a:gs pos="93982">
              <a:srgbClr val="FFFF00"/>
            </a:gs>
            <a:gs pos="37000">
              <a:srgbClr val="FEFDCB"/>
            </a:gs>
            <a:gs pos="25000">
              <a:srgbClr val="EAEF85"/>
            </a:gs>
            <a:gs pos="0">
              <a:srgbClr val="FFFF00"/>
            </a:gs>
            <a:gs pos="74000">
              <a:srgbClr val="FFFF99"/>
            </a:gs>
            <a:gs pos="87000">
              <a:srgbClr val="FEFDCB"/>
            </a:gs>
            <a:gs pos="78194">
              <a:srgbClr val="FFFFCC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48AC9098-8C76-4670-BB19-1E9CF3D989C0}"/>
              </a:ext>
            </a:extLst>
          </p:cNvPr>
          <p:cNvCxnSpPr>
            <a:cxnSpLocks/>
          </p:cNvCxnSpPr>
          <p:nvPr/>
        </p:nvCxnSpPr>
        <p:spPr>
          <a:xfrm>
            <a:off x="529936" y="862446"/>
            <a:ext cx="112117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3E9E8CC-8189-48F0-9E43-6D9DB6E519F3}"/>
              </a:ext>
            </a:extLst>
          </p:cNvPr>
          <p:cNvSpPr txBox="1"/>
          <p:nvPr/>
        </p:nvSpPr>
        <p:spPr>
          <a:xfrm>
            <a:off x="4855628" y="1127341"/>
            <a:ext cx="2370338" cy="369332"/>
          </a:xfrm>
          <a:prstGeom prst="rect">
            <a:avLst/>
          </a:prstGeom>
          <a:solidFill>
            <a:srgbClr val="FFC000"/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FF0000"/>
                </a:solidFill>
              </a:rPr>
              <a:t>Skutki społeczne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3E06322-AC2E-4DD5-819D-BF2FE157CA98}"/>
              </a:ext>
            </a:extLst>
          </p:cNvPr>
          <p:cNvSpPr txBox="1"/>
          <p:nvPr/>
        </p:nvSpPr>
        <p:spPr>
          <a:xfrm>
            <a:off x="173116" y="1988598"/>
            <a:ext cx="1624613" cy="338554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rgbClr val="FF0000"/>
                </a:solidFill>
              </a:rPr>
              <a:t>Migracje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1988F0E-6D36-448B-88FB-C40CEA48BA55}"/>
              </a:ext>
            </a:extLst>
          </p:cNvPr>
          <p:cNvSpPr txBox="1"/>
          <p:nvPr/>
        </p:nvSpPr>
        <p:spPr>
          <a:xfrm>
            <a:off x="2007092" y="1988598"/>
            <a:ext cx="1624613" cy="338554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rgbClr val="FF0000"/>
                </a:solidFill>
              </a:rPr>
              <a:t>Zubożenie ludzi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0BFB9433-A584-4EB6-8FBB-36C1405F6A23}"/>
              </a:ext>
            </a:extLst>
          </p:cNvPr>
          <p:cNvSpPr txBox="1"/>
          <p:nvPr/>
        </p:nvSpPr>
        <p:spPr>
          <a:xfrm>
            <a:off x="3953065" y="1995788"/>
            <a:ext cx="1805126" cy="338554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rgbClr val="FF0000"/>
                </a:solidFill>
              </a:rPr>
              <a:t>Konflikty społeczne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2BA03E55-EBC0-4392-BA88-71FF55399DF0}"/>
              </a:ext>
            </a:extLst>
          </p:cNvPr>
          <p:cNvSpPr txBox="1"/>
          <p:nvPr/>
        </p:nvSpPr>
        <p:spPr>
          <a:xfrm>
            <a:off x="5973755" y="1988598"/>
            <a:ext cx="2220334" cy="338554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rgbClr val="FF0000"/>
                </a:solidFill>
              </a:rPr>
              <a:t>Pogłębianie nierówności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E45BA5BC-815E-469F-B6B0-13E89078793C}"/>
              </a:ext>
            </a:extLst>
          </p:cNvPr>
          <p:cNvSpPr txBox="1"/>
          <p:nvPr/>
        </p:nvSpPr>
        <p:spPr>
          <a:xfrm>
            <a:off x="8367203" y="1988598"/>
            <a:ext cx="1624613" cy="338554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rgbClr val="FF0000"/>
                </a:solidFill>
              </a:rPr>
              <a:t>Wzrost cen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172AE58-EBF4-440B-AA34-E4F5EC5FC987}"/>
              </a:ext>
            </a:extLst>
          </p:cNvPr>
          <p:cNvSpPr txBox="1"/>
          <p:nvPr/>
        </p:nvSpPr>
        <p:spPr>
          <a:xfrm>
            <a:off x="10079112" y="1988598"/>
            <a:ext cx="1939772" cy="338554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rgbClr val="FF0000"/>
                </a:solidFill>
              </a:rPr>
              <a:t>Zmiany ekonomiczne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49B2EC10-95C6-4D28-BF7F-E85A76FAC646}"/>
              </a:ext>
            </a:extLst>
          </p:cNvPr>
          <p:cNvSpPr txBox="1"/>
          <p:nvPr/>
        </p:nvSpPr>
        <p:spPr>
          <a:xfrm>
            <a:off x="188651" y="3320374"/>
            <a:ext cx="2300796" cy="338554"/>
          </a:xfrm>
          <a:prstGeom prst="rect">
            <a:avLst/>
          </a:prstGeom>
          <a:solidFill>
            <a:srgbClr val="FEFDCB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rgbClr val="FF0000"/>
                </a:solidFill>
              </a:rPr>
              <a:t>Konflikty polityczne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23C12066-88E2-4191-A141-35B89C42A5F1}"/>
              </a:ext>
            </a:extLst>
          </p:cNvPr>
          <p:cNvSpPr txBox="1"/>
          <p:nvPr/>
        </p:nvSpPr>
        <p:spPr>
          <a:xfrm>
            <a:off x="2589978" y="3330109"/>
            <a:ext cx="1978240" cy="338554"/>
          </a:xfrm>
          <a:prstGeom prst="rect">
            <a:avLst/>
          </a:prstGeom>
          <a:solidFill>
            <a:srgbClr val="FEFDCB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rgbClr val="FF0000"/>
                </a:solidFill>
              </a:rPr>
              <a:t>Niska opłacalność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AB0103FC-D132-4D0C-8F2E-5D124DB72AF5}"/>
              </a:ext>
            </a:extLst>
          </p:cNvPr>
          <p:cNvSpPr txBox="1"/>
          <p:nvPr/>
        </p:nvSpPr>
        <p:spPr>
          <a:xfrm>
            <a:off x="4829324" y="3330109"/>
            <a:ext cx="1624613" cy="338554"/>
          </a:xfrm>
          <a:prstGeom prst="rect">
            <a:avLst/>
          </a:prstGeom>
          <a:solidFill>
            <a:srgbClr val="FEFDCB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rgbClr val="FF0000"/>
                </a:solidFill>
              </a:rPr>
              <a:t>Ubóstwo krajów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901F54E8-782E-49C9-B635-4DCE798682E3}"/>
              </a:ext>
            </a:extLst>
          </p:cNvPr>
          <p:cNvSpPr txBox="1"/>
          <p:nvPr/>
        </p:nvSpPr>
        <p:spPr>
          <a:xfrm>
            <a:off x="6715043" y="3330109"/>
            <a:ext cx="2638145" cy="338554"/>
          </a:xfrm>
          <a:prstGeom prst="rect">
            <a:avLst/>
          </a:prstGeom>
          <a:solidFill>
            <a:srgbClr val="FEFDCB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rgbClr val="FF0000"/>
                </a:solidFill>
              </a:rPr>
              <a:t>Dywersyfikacja źródeł energii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E2184D16-63DE-4E55-8DF0-F01FCF5DA7F0}"/>
              </a:ext>
            </a:extLst>
          </p:cNvPr>
          <p:cNvSpPr txBox="1"/>
          <p:nvPr/>
        </p:nvSpPr>
        <p:spPr>
          <a:xfrm>
            <a:off x="9569167" y="3320374"/>
            <a:ext cx="2279342" cy="338554"/>
          </a:xfrm>
          <a:prstGeom prst="rect">
            <a:avLst/>
          </a:prstGeom>
          <a:solidFill>
            <a:srgbClr val="FEFDCB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rgbClr val="FF0000"/>
                </a:solidFill>
              </a:rPr>
              <a:t>Uzależnienie od importu</a:t>
            </a:r>
          </a:p>
        </p:txBody>
      </p:sp>
      <p:cxnSp>
        <p:nvCxnSpPr>
          <p:cNvPr id="17" name="Łącznik prosty 16">
            <a:extLst>
              <a:ext uri="{FF2B5EF4-FFF2-40B4-BE49-F238E27FC236}">
                <a16:creationId xmlns:a16="http://schemas.microsoft.com/office/drawing/2014/main" id="{DD5CEBC4-9752-4512-8010-0E3151BACD55}"/>
              </a:ext>
            </a:extLst>
          </p:cNvPr>
          <p:cNvCxnSpPr/>
          <p:nvPr/>
        </p:nvCxnSpPr>
        <p:spPr>
          <a:xfrm>
            <a:off x="985422" y="1651247"/>
            <a:ext cx="101915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40A7B410-47D5-4981-ACCF-AEEDB281E15D}"/>
              </a:ext>
            </a:extLst>
          </p:cNvPr>
          <p:cNvCxnSpPr>
            <a:endCxn id="4" idx="0"/>
          </p:cNvCxnSpPr>
          <p:nvPr/>
        </p:nvCxnSpPr>
        <p:spPr>
          <a:xfrm>
            <a:off x="985422" y="1651247"/>
            <a:ext cx="1" cy="3373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19">
            <a:extLst>
              <a:ext uri="{FF2B5EF4-FFF2-40B4-BE49-F238E27FC236}">
                <a16:creationId xmlns:a16="http://schemas.microsoft.com/office/drawing/2014/main" id="{4443AC91-778C-4E90-864A-FDA4D1EBB209}"/>
              </a:ext>
            </a:extLst>
          </p:cNvPr>
          <p:cNvCxnSpPr/>
          <p:nvPr/>
        </p:nvCxnSpPr>
        <p:spPr>
          <a:xfrm>
            <a:off x="2819398" y="1653068"/>
            <a:ext cx="1" cy="3373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20">
            <a:extLst>
              <a:ext uri="{FF2B5EF4-FFF2-40B4-BE49-F238E27FC236}">
                <a16:creationId xmlns:a16="http://schemas.microsoft.com/office/drawing/2014/main" id="{AA43B7A8-7056-4C0D-A8BB-41A06C6C2F30}"/>
              </a:ext>
            </a:extLst>
          </p:cNvPr>
          <p:cNvCxnSpPr/>
          <p:nvPr/>
        </p:nvCxnSpPr>
        <p:spPr>
          <a:xfrm>
            <a:off x="4855628" y="1672537"/>
            <a:ext cx="1" cy="3373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CE1DC75A-A0AC-4D0B-8D50-D2BBB8C8AD53}"/>
              </a:ext>
            </a:extLst>
          </p:cNvPr>
          <p:cNvCxnSpPr/>
          <p:nvPr/>
        </p:nvCxnSpPr>
        <p:spPr>
          <a:xfrm>
            <a:off x="7083921" y="1644190"/>
            <a:ext cx="1" cy="3373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22">
            <a:extLst>
              <a:ext uri="{FF2B5EF4-FFF2-40B4-BE49-F238E27FC236}">
                <a16:creationId xmlns:a16="http://schemas.microsoft.com/office/drawing/2014/main" id="{F05BD608-E836-4EF0-B3B9-FF1FC2E20BEE}"/>
              </a:ext>
            </a:extLst>
          </p:cNvPr>
          <p:cNvCxnSpPr/>
          <p:nvPr/>
        </p:nvCxnSpPr>
        <p:spPr>
          <a:xfrm>
            <a:off x="9179509" y="1669135"/>
            <a:ext cx="1" cy="3373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23">
            <a:extLst>
              <a:ext uri="{FF2B5EF4-FFF2-40B4-BE49-F238E27FC236}">
                <a16:creationId xmlns:a16="http://schemas.microsoft.com/office/drawing/2014/main" id="{A5C69CE7-6DDC-47AA-A9CE-FBDF943FF9FF}"/>
              </a:ext>
            </a:extLst>
          </p:cNvPr>
          <p:cNvCxnSpPr/>
          <p:nvPr/>
        </p:nvCxnSpPr>
        <p:spPr>
          <a:xfrm>
            <a:off x="11168106" y="1669135"/>
            <a:ext cx="1" cy="3373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E714DBB6-0A3B-4A8D-9567-53534BCB2887}"/>
              </a:ext>
            </a:extLst>
          </p:cNvPr>
          <p:cNvSpPr txBox="1"/>
          <p:nvPr/>
        </p:nvSpPr>
        <p:spPr>
          <a:xfrm>
            <a:off x="4092606" y="2583944"/>
            <a:ext cx="4687410" cy="344069"/>
          </a:xfrm>
          <a:prstGeom prst="rect">
            <a:avLst/>
          </a:prstGeom>
          <a:solidFill>
            <a:srgbClr val="FEFDCB"/>
          </a:solidFill>
          <a:ln w="127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6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Skutki wyczerpywania się surowców energetycznych  </a:t>
            </a:r>
            <a:endParaRPr lang="pl-PL" sz="16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7" name="Łącznik prosty 26">
            <a:extLst>
              <a:ext uri="{FF2B5EF4-FFF2-40B4-BE49-F238E27FC236}">
                <a16:creationId xmlns:a16="http://schemas.microsoft.com/office/drawing/2014/main" id="{8765712C-A792-474B-B6F0-C4E67216881F}"/>
              </a:ext>
            </a:extLst>
          </p:cNvPr>
          <p:cNvCxnSpPr>
            <a:cxnSpLocks/>
          </p:cNvCxnSpPr>
          <p:nvPr/>
        </p:nvCxnSpPr>
        <p:spPr>
          <a:xfrm>
            <a:off x="5969773" y="1494019"/>
            <a:ext cx="1" cy="1572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28">
            <a:extLst>
              <a:ext uri="{FF2B5EF4-FFF2-40B4-BE49-F238E27FC236}">
                <a16:creationId xmlns:a16="http://schemas.microsoft.com/office/drawing/2014/main" id="{F3DD6D7A-9022-48D1-B7FD-BC07122EB782}"/>
              </a:ext>
            </a:extLst>
          </p:cNvPr>
          <p:cNvCxnSpPr>
            <a:cxnSpLocks/>
          </p:cNvCxnSpPr>
          <p:nvPr/>
        </p:nvCxnSpPr>
        <p:spPr>
          <a:xfrm>
            <a:off x="1323514" y="3099787"/>
            <a:ext cx="940414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30">
            <a:extLst>
              <a:ext uri="{FF2B5EF4-FFF2-40B4-BE49-F238E27FC236}">
                <a16:creationId xmlns:a16="http://schemas.microsoft.com/office/drawing/2014/main" id="{DA342755-6711-423E-8C74-37699FB3C355}"/>
              </a:ext>
            </a:extLst>
          </p:cNvPr>
          <p:cNvCxnSpPr>
            <a:cxnSpLocks/>
          </p:cNvCxnSpPr>
          <p:nvPr/>
        </p:nvCxnSpPr>
        <p:spPr>
          <a:xfrm>
            <a:off x="1333275" y="3099787"/>
            <a:ext cx="0" cy="220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32">
            <a:extLst>
              <a:ext uri="{FF2B5EF4-FFF2-40B4-BE49-F238E27FC236}">
                <a16:creationId xmlns:a16="http://schemas.microsoft.com/office/drawing/2014/main" id="{3AB426B9-8CBB-4184-8EEA-2E72527BA498}"/>
              </a:ext>
            </a:extLst>
          </p:cNvPr>
          <p:cNvCxnSpPr>
            <a:cxnSpLocks/>
          </p:cNvCxnSpPr>
          <p:nvPr/>
        </p:nvCxnSpPr>
        <p:spPr>
          <a:xfrm>
            <a:off x="3483151" y="3119258"/>
            <a:ext cx="0" cy="2011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4699E10A-B5DC-4F6A-880A-C7A0013E5F9D}"/>
              </a:ext>
            </a:extLst>
          </p:cNvPr>
          <p:cNvCxnSpPr>
            <a:cxnSpLocks/>
          </p:cNvCxnSpPr>
          <p:nvPr/>
        </p:nvCxnSpPr>
        <p:spPr>
          <a:xfrm>
            <a:off x="5653283" y="3109522"/>
            <a:ext cx="0" cy="220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C9FA2525-FFA0-4C6A-8E46-FD585E717E89}"/>
              </a:ext>
            </a:extLst>
          </p:cNvPr>
          <p:cNvCxnSpPr>
            <a:cxnSpLocks/>
          </p:cNvCxnSpPr>
          <p:nvPr/>
        </p:nvCxnSpPr>
        <p:spPr>
          <a:xfrm>
            <a:off x="8019465" y="3109522"/>
            <a:ext cx="0" cy="220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36">
            <a:extLst>
              <a:ext uri="{FF2B5EF4-FFF2-40B4-BE49-F238E27FC236}">
                <a16:creationId xmlns:a16="http://schemas.microsoft.com/office/drawing/2014/main" id="{36E05D68-F88A-4A57-B9EC-056757C58D62}"/>
              </a:ext>
            </a:extLst>
          </p:cNvPr>
          <p:cNvCxnSpPr>
            <a:cxnSpLocks/>
          </p:cNvCxnSpPr>
          <p:nvPr/>
        </p:nvCxnSpPr>
        <p:spPr>
          <a:xfrm>
            <a:off x="10730767" y="3090434"/>
            <a:ext cx="0" cy="220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Obraz znaleziony dla: demonstracje">
            <a:extLst>
              <a:ext uri="{FF2B5EF4-FFF2-40B4-BE49-F238E27FC236}">
                <a16:creationId xmlns:a16="http://schemas.microsoft.com/office/drawing/2014/main" id="{B3470166-909C-4982-A802-6B367E403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78" y="3864674"/>
            <a:ext cx="2430794" cy="157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Obraz znaleziony dla: migracje z afryki">
            <a:extLst>
              <a:ext uri="{FF2B5EF4-FFF2-40B4-BE49-F238E27FC236}">
                <a16:creationId xmlns:a16="http://schemas.microsoft.com/office/drawing/2014/main" id="{E5D56F4F-75C8-4924-AA8E-8C3018068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182" y="3869780"/>
            <a:ext cx="2382827" cy="159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Obraz znaleziony dla: migracje z afryki">
            <a:extLst>
              <a:ext uri="{FF2B5EF4-FFF2-40B4-BE49-F238E27FC236}">
                <a16:creationId xmlns:a16="http://schemas.microsoft.com/office/drawing/2014/main" id="{1222C55B-D11A-4D84-B383-935363A05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519" y="3860427"/>
            <a:ext cx="2183713" cy="159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Obraz znaleziony dla: migracje z afryki">
            <a:extLst>
              <a:ext uri="{FF2B5EF4-FFF2-40B4-BE49-F238E27FC236}">
                <a16:creationId xmlns:a16="http://schemas.microsoft.com/office/drawing/2014/main" id="{44BC0C3A-2B99-4AE6-9C92-0E0AB76E8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742" y="3851074"/>
            <a:ext cx="2828117" cy="158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Obraz znaleziony dla: migracje z afryki">
            <a:extLst>
              <a:ext uri="{FF2B5EF4-FFF2-40B4-BE49-F238E27FC236}">
                <a16:creationId xmlns:a16="http://schemas.microsoft.com/office/drawing/2014/main" id="{17BAC0A2-8F89-4146-A929-D3EE17902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5821" y="3869780"/>
            <a:ext cx="1598301" cy="156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Obraz znaleziony dla: migracje z afryki">
            <a:extLst>
              <a:ext uri="{FF2B5EF4-FFF2-40B4-BE49-F238E27FC236}">
                <a16:creationId xmlns:a16="http://schemas.microsoft.com/office/drawing/2014/main" id="{B293098E-D8B1-44AD-91B3-0301C27B6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78" y="5504187"/>
            <a:ext cx="1747440" cy="123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Obraz znaleziony dla: migracje z afryki">
            <a:extLst>
              <a:ext uri="{FF2B5EF4-FFF2-40B4-BE49-F238E27FC236}">
                <a16:creationId xmlns:a16="http://schemas.microsoft.com/office/drawing/2014/main" id="{32FAAB58-7D5A-4DB7-BF72-5BE9EC50E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923" y="5561273"/>
            <a:ext cx="1852612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Obraz znaleziony dla: migracje z afryki">
            <a:extLst>
              <a:ext uri="{FF2B5EF4-FFF2-40B4-BE49-F238E27FC236}">
                <a16:creationId xmlns:a16="http://schemas.microsoft.com/office/drawing/2014/main" id="{A19288B1-88AA-4086-AEDA-A6FB56948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117" y="5561273"/>
            <a:ext cx="2080883" cy="117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Zobacz obraz źródłowy">
            <a:extLst>
              <a:ext uri="{FF2B5EF4-FFF2-40B4-BE49-F238E27FC236}">
                <a16:creationId xmlns:a16="http://schemas.microsoft.com/office/drawing/2014/main" id="{803C3C39-1FE6-4AD7-A013-E532E9CE8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228" y="5551214"/>
            <a:ext cx="2022593" cy="119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Obraz znaleziony dla: brutalność policji">
            <a:extLst>
              <a:ext uri="{FF2B5EF4-FFF2-40B4-BE49-F238E27FC236}">
                <a16:creationId xmlns:a16="http://schemas.microsoft.com/office/drawing/2014/main" id="{AD7ADD54-E1FB-42E5-9828-59576A33E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0888" y="5605268"/>
            <a:ext cx="1237996" cy="112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Obraz znaleziony dla: brutalność policji">
            <a:extLst>
              <a:ext uri="{FF2B5EF4-FFF2-40B4-BE49-F238E27FC236}">
                <a16:creationId xmlns:a16="http://schemas.microsoft.com/office/drawing/2014/main" id="{5E498184-3C2D-412A-93D4-7B6C5DBD4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582" y="5576565"/>
            <a:ext cx="2138034" cy="115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8" descr="Obraz znaleziony dla:  słońce">
            <a:extLst>
              <a:ext uri="{FF2B5EF4-FFF2-40B4-BE49-F238E27FC236}">
                <a16:creationId xmlns:a16="http://schemas.microsoft.com/office/drawing/2014/main" id="{7145F454-A93C-40FF-9C48-D851E4C16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9615" y="920860"/>
            <a:ext cx="775166" cy="59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2" name="Łącznik prosty 51">
            <a:extLst>
              <a:ext uri="{FF2B5EF4-FFF2-40B4-BE49-F238E27FC236}">
                <a16:creationId xmlns:a16="http://schemas.microsoft.com/office/drawing/2014/main" id="{C13568F6-F1DE-4E0A-B482-D85E258D6559}"/>
              </a:ext>
            </a:extLst>
          </p:cNvPr>
          <p:cNvCxnSpPr>
            <a:cxnSpLocks/>
          </p:cNvCxnSpPr>
          <p:nvPr/>
        </p:nvCxnSpPr>
        <p:spPr>
          <a:xfrm>
            <a:off x="6382732" y="2928013"/>
            <a:ext cx="0" cy="1717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pole tekstowe 45">
            <a:extLst>
              <a:ext uri="{FF2B5EF4-FFF2-40B4-BE49-F238E27FC236}">
                <a16:creationId xmlns:a16="http://schemas.microsoft.com/office/drawing/2014/main" id="{2654C505-586F-43B6-A535-51705B269A33}"/>
              </a:ext>
            </a:extLst>
          </p:cNvPr>
          <p:cNvSpPr txBox="1"/>
          <p:nvPr/>
        </p:nvSpPr>
        <p:spPr>
          <a:xfrm>
            <a:off x="1345576" y="159922"/>
            <a:ext cx="102167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Skutki  zanieczyszczenia powietrza przez spalanie paliw kopalnych</a:t>
            </a:r>
            <a:endParaRPr lang="pl-PL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5" name="Picture 4">
            <a:extLst>
              <a:ext uri="{FF2B5EF4-FFF2-40B4-BE49-F238E27FC236}">
                <a16:creationId xmlns:a16="http://schemas.microsoft.com/office/drawing/2014/main" id="{5CD519CD-5B95-4644-A07A-CC27D9BCAF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955" r="86894" b="81675"/>
          <a:stretch/>
        </p:blipFill>
        <p:spPr bwMode="auto">
          <a:xfrm>
            <a:off x="125720" y="61460"/>
            <a:ext cx="1159735" cy="117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214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tegralny">
  <a:themeElements>
    <a:clrScheme name="Integralny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ny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ny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Mydło">
  <a:themeElements>
    <a:clrScheme name="Mydło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Mydło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ydł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777</TotalTime>
  <Words>1314</Words>
  <Application>Microsoft Office PowerPoint</Application>
  <PresentationFormat>Panoramiczny</PresentationFormat>
  <Paragraphs>228</Paragraphs>
  <Slides>23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11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23</vt:i4>
      </vt:variant>
    </vt:vector>
  </HeadingPairs>
  <TitlesOfParts>
    <vt:vector size="36" baseType="lpstr">
      <vt:lpstr>Abadi Extra Light</vt:lpstr>
      <vt:lpstr>Arial</vt:lpstr>
      <vt:lpstr>Bradley Hand ITC</vt:lpstr>
      <vt:lpstr>Calibri</vt:lpstr>
      <vt:lpstr>Garamond</vt:lpstr>
      <vt:lpstr>Lato</vt:lpstr>
      <vt:lpstr>Symbol</vt:lpstr>
      <vt:lpstr>Times New Roman</vt:lpstr>
      <vt:lpstr>Tw Cen MT</vt:lpstr>
      <vt:lpstr>Tw Cen MT Condensed</vt:lpstr>
      <vt:lpstr>Wingdings 3</vt:lpstr>
      <vt:lpstr>Integralny</vt:lpstr>
      <vt:lpstr>Mydło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                                     Debata  odbyła się  dnia 29 kwietna 2022r uczestniczyli w niej uczniowie klas siódmych i ósmych naszej szkoły.   Postawione były 3 problemy.  Problem nr 1  Czy możemy definitywnie zrezygnować z nieodnawialnych źródeł energii?  Czy współczesne technologie są na tyle efektywne, by zapewnić nam nieograniczony dostęp  do energii elektrycznej ? </vt:lpstr>
      <vt:lpstr>                                                        Problem nr 2           Czy energia pozyskiwaną z atomu możemy uznać za ekologiczną?        Czy mamy podstawy aby się jej bać?   </vt:lpstr>
      <vt:lpstr>                                             Problem nr 3 Czy działanie elektrowni jądrowej jest korzystne ekonomicznie/ społecznie/ politycznie  ? </vt:lpstr>
      <vt:lpstr>                                        WNIOSKI: W debacie większość uczestników  opowiedziało  się za  energią uzyskaną z atomu, pod warunkiem, ze nie zostanie wykorzystana w celach militarnych.   Wymieniali wiele zalet elektrowni jądrowych, a najważniejsze z nich to: brak emisji szkodliwego dla organizmu CO2, czyli dwutlenku węgla;  praca praktycznie 24 godziny na dobę, niezależnie  od warunków atmosferycznych; niski koszt produkcji energii. Oczywiście każde przedsięwzięcie posiada zalety, ale  również wady, które zostały wymienione. Elektrownie jądrowe produkują wysoko radioaktywne odpady a koszt ich utylizacji jest dość wysoki, co za tym idzie większość wód, jezior i gleb w okolicach takiej elektrowni może ulec skażeniu. Ponadto w przypadku awarii, zasięg negatywnych skutków jest nieporównywalnie większy niż w przypadku elektrowni węglowych. Zdaniem uczestników, bilans wad i zalet przemawia na korzyść energetyki jądrowej, pod warunkiem  zachowania wszelkich zasad bezpieczeństwa aby nie doszło do tragedii.    </vt:lpstr>
      <vt:lpstr>AKCJA – PROMUJEMY O ZN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drdzendominik@gmail.com</cp:lastModifiedBy>
  <cp:revision>109</cp:revision>
  <dcterms:created xsi:type="dcterms:W3CDTF">2021-05-07T17:45:16Z</dcterms:created>
  <dcterms:modified xsi:type="dcterms:W3CDTF">2022-05-31T04:29:09Z</dcterms:modified>
</cp:coreProperties>
</file>